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16"/>
  </p:notesMasterIdLst>
  <p:handoutMasterIdLst>
    <p:handoutMasterId r:id="rId117"/>
  </p:handoutMasterIdLst>
  <p:sldIdLst>
    <p:sldId id="457" r:id="rId4"/>
    <p:sldId id="449" r:id="rId5"/>
    <p:sldId id="450" r:id="rId6"/>
    <p:sldId id="451" r:id="rId7"/>
    <p:sldId id="452" r:id="rId8"/>
    <p:sldId id="464" r:id="rId9"/>
    <p:sldId id="453" r:id="rId10"/>
    <p:sldId id="454" r:id="rId11"/>
    <p:sldId id="456" r:id="rId12"/>
    <p:sldId id="465" r:id="rId13"/>
    <p:sldId id="318" r:id="rId14"/>
    <p:sldId id="319" r:id="rId15"/>
    <p:sldId id="443" r:id="rId16"/>
    <p:sldId id="322" r:id="rId17"/>
    <p:sldId id="458" r:id="rId18"/>
    <p:sldId id="466" r:id="rId19"/>
    <p:sldId id="324" r:id="rId20"/>
    <p:sldId id="273" r:id="rId21"/>
    <p:sldId id="325" r:id="rId22"/>
    <p:sldId id="459" r:id="rId23"/>
    <p:sldId id="329" r:id="rId24"/>
    <p:sldId id="330" r:id="rId25"/>
    <p:sldId id="471" r:id="rId26"/>
    <p:sldId id="378" r:id="rId27"/>
    <p:sldId id="460" r:id="rId28"/>
    <p:sldId id="462" r:id="rId29"/>
    <p:sldId id="380" r:id="rId30"/>
    <p:sldId id="470" r:id="rId31"/>
    <p:sldId id="381" r:id="rId32"/>
    <p:sldId id="385" r:id="rId33"/>
    <p:sldId id="472" r:id="rId34"/>
    <p:sldId id="390" r:id="rId35"/>
    <p:sldId id="435" r:id="rId36"/>
    <p:sldId id="436" r:id="rId37"/>
    <p:sldId id="392" r:id="rId38"/>
    <p:sldId id="394" r:id="rId39"/>
    <p:sldId id="399" r:id="rId40"/>
    <p:sldId id="388" r:id="rId41"/>
    <p:sldId id="387" r:id="rId42"/>
    <p:sldId id="391" r:id="rId43"/>
    <p:sldId id="427" r:id="rId44"/>
    <p:sldId id="439" r:id="rId45"/>
    <p:sldId id="397" r:id="rId46"/>
    <p:sldId id="398" r:id="rId47"/>
    <p:sldId id="438" r:id="rId48"/>
    <p:sldId id="429" r:id="rId49"/>
    <p:sldId id="401" r:id="rId50"/>
    <p:sldId id="467" r:id="rId51"/>
    <p:sldId id="333" r:id="rId52"/>
    <p:sldId id="334" r:id="rId53"/>
    <p:sldId id="335" r:id="rId54"/>
    <p:sldId id="338" r:id="rId55"/>
    <p:sldId id="437" r:id="rId56"/>
    <p:sldId id="339" r:id="rId57"/>
    <p:sldId id="340" r:id="rId58"/>
    <p:sldId id="341" r:id="rId59"/>
    <p:sldId id="342" r:id="rId60"/>
    <p:sldId id="344" r:id="rId61"/>
    <p:sldId id="345" r:id="rId62"/>
    <p:sldId id="346" r:id="rId63"/>
    <p:sldId id="347" r:id="rId64"/>
    <p:sldId id="473" r:id="rId65"/>
    <p:sldId id="468" r:id="rId66"/>
    <p:sldId id="349" r:id="rId67"/>
    <p:sldId id="350" r:id="rId68"/>
    <p:sldId id="352" r:id="rId69"/>
    <p:sldId id="469" r:id="rId70"/>
    <p:sldId id="360" r:id="rId71"/>
    <p:sldId id="402" r:id="rId72"/>
    <p:sldId id="403" r:id="rId73"/>
    <p:sldId id="404" r:id="rId74"/>
    <p:sldId id="405" r:id="rId75"/>
    <p:sldId id="406" r:id="rId76"/>
    <p:sldId id="408" r:id="rId77"/>
    <p:sldId id="409" r:id="rId78"/>
    <p:sldId id="358" r:id="rId79"/>
    <p:sldId id="357" r:id="rId80"/>
    <p:sldId id="359" r:id="rId81"/>
    <p:sldId id="411" r:id="rId82"/>
    <p:sldId id="412" r:id="rId83"/>
    <p:sldId id="413" r:id="rId84"/>
    <p:sldId id="414" r:id="rId85"/>
    <p:sldId id="415" r:id="rId86"/>
    <p:sldId id="361" r:id="rId87"/>
    <p:sldId id="363" r:id="rId88"/>
    <p:sldId id="416" r:id="rId89"/>
    <p:sldId id="417" r:id="rId90"/>
    <p:sldId id="444" r:id="rId91"/>
    <p:sldId id="362" r:id="rId92"/>
    <p:sldId id="364" r:id="rId93"/>
    <p:sldId id="366" r:id="rId94"/>
    <p:sldId id="418" r:id="rId95"/>
    <p:sldId id="419" r:id="rId96"/>
    <p:sldId id="420" r:id="rId97"/>
    <p:sldId id="365" r:id="rId98"/>
    <p:sldId id="367" r:id="rId99"/>
    <p:sldId id="371" r:id="rId100"/>
    <p:sldId id="421" r:id="rId101"/>
    <p:sldId id="369" r:id="rId102"/>
    <p:sldId id="370" r:id="rId103"/>
    <p:sldId id="372" r:id="rId104"/>
    <p:sldId id="445" r:id="rId105"/>
    <p:sldId id="374" r:id="rId106"/>
    <p:sldId id="375" r:id="rId107"/>
    <p:sldId id="431" r:id="rId108"/>
    <p:sldId id="430" r:id="rId109"/>
    <p:sldId id="432" r:id="rId110"/>
    <p:sldId id="433" r:id="rId111"/>
    <p:sldId id="441" r:id="rId112"/>
    <p:sldId id="440" r:id="rId113"/>
    <p:sldId id="434" r:id="rId114"/>
    <p:sldId id="463" r:id="rId115"/>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B050"/>
    <a:srgbClr val="3183FF"/>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3" autoAdjust="0"/>
    <p:restoredTop sz="90639" autoAdjust="0"/>
  </p:normalViewPr>
  <p:slideViewPr>
    <p:cSldViewPr>
      <p:cViewPr>
        <p:scale>
          <a:sx n="106" d="100"/>
          <a:sy n="106" d="100"/>
        </p:scale>
        <p:origin x="1530" y="198"/>
      </p:cViewPr>
      <p:guideLst>
        <p:guide orient="horz" pos="2160"/>
        <p:guide pos="2880"/>
      </p:guideLst>
    </p:cSldViewPr>
  </p:slideViewPr>
  <p:outlineViewPr>
    <p:cViewPr>
      <p:scale>
        <a:sx n="33" d="100"/>
        <a:sy n="33" d="100"/>
      </p:scale>
      <p:origin x="0" y="7736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26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handoutMaster" Target="handoutMasters/handout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1" Type="http://schemas.openxmlformats.org/officeDocument/2006/relationships/oleObject" Target="file:///C:\1%20home\cours%20CI\2%20Biocide\2%20Rongeurs%20et%20lutte\DL5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rat!$D$2</c:f>
              <c:strCache>
                <c:ptCount val="1"/>
              </c:strCache>
            </c:strRef>
          </c:tx>
          <c:invertIfNegative val="0"/>
          <c:cat>
            <c:strRef>
              <c:f>rat!$C$3:$C$6</c:f>
              <c:strCache>
                <c:ptCount val="4"/>
                <c:pt idx="0">
                  <c:v>brodifacoum 40 ppm</c:v>
                </c:pt>
                <c:pt idx="1">
                  <c:v>Diféthialone 25 ppm</c:v>
                </c:pt>
                <c:pt idx="2">
                  <c:v>Bromadiolone 50 ppm</c:v>
                </c:pt>
                <c:pt idx="3">
                  <c:v>Difénacoum 50 ppm</c:v>
                </c:pt>
              </c:strCache>
            </c:strRef>
          </c:cat>
          <c:val>
            <c:numRef>
              <c:f>rat!$D$3:$D$6</c:f>
              <c:numCache>
                <c:formatCode>General</c:formatCode>
                <c:ptCount val="4"/>
              </c:numCache>
            </c:numRef>
          </c:val>
          <c:extLst xmlns:c16r2="http://schemas.microsoft.com/office/drawing/2015/06/chart">
            <c:ext xmlns:c16="http://schemas.microsoft.com/office/drawing/2014/chart" uri="{C3380CC4-5D6E-409C-BE32-E72D297353CC}">
              <c16:uniqueId val="{00000000-8E2E-40E8-B82A-4FAD5A549A7F}"/>
            </c:ext>
          </c:extLst>
        </c:ser>
        <c:ser>
          <c:idx val="1"/>
          <c:order val="1"/>
          <c:tx>
            <c:strRef>
              <c:f>rat!$E$2</c:f>
              <c:strCache>
                <c:ptCount val="1"/>
                <c:pt idx="0">
                  <c:v>DL50</c:v>
                </c:pt>
              </c:strCache>
            </c:strRef>
          </c:tx>
          <c:invertIfNegative val="0"/>
          <c:dLbls>
            <c:spPr>
              <a:noFill/>
              <a:ln>
                <a:noFill/>
              </a:ln>
              <a:effectLst/>
            </c:spPr>
            <c:txPr>
              <a:bodyPr/>
              <a:lstStyle/>
              <a:p>
                <a:pPr>
                  <a:defRPr sz="3600"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rat!$C$3:$C$6</c:f>
              <c:strCache>
                <c:ptCount val="4"/>
                <c:pt idx="0">
                  <c:v>brodifacoum 40 ppm</c:v>
                </c:pt>
                <c:pt idx="1">
                  <c:v>Diféthialone 25 ppm</c:v>
                </c:pt>
                <c:pt idx="2">
                  <c:v>Bromadiolone 50 ppm</c:v>
                </c:pt>
                <c:pt idx="3">
                  <c:v>Difénacoum 50 ppm</c:v>
                </c:pt>
              </c:strCache>
            </c:strRef>
          </c:cat>
          <c:val>
            <c:numRef>
              <c:f>rat!$E$3:$E$6</c:f>
              <c:numCache>
                <c:formatCode>General</c:formatCode>
                <c:ptCount val="4"/>
                <c:pt idx="0">
                  <c:v>1.5</c:v>
                </c:pt>
                <c:pt idx="1">
                  <c:v>5.6</c:v>
                </c:pt>
                <c:pt idx="2">
                  <c:v>7.35</c:v>
                </c:pt>
                <c:pt idx="3">
                  <c:v>9</c:v>
                </c:pt>
              </c:numCache>
            </c:numRef>
          </c:val>
          <c:extLst xmlns:c16r2="http://schemas.microsoft.com/office/drawing/2015/06/chart">
            <c:ext xmlns:c16="http://schemas.microsoft.com/office/drawing/2014/chart" uri="{C3380CC4-5D6E-409C-BE32-E72D297353CC}">
              <c16:uniqueId val="{00000001-8E2E-40E8-B82A-4FAD5A549A7F}"/>
            </c:ext>
          </c:extLst>
        </c:ser>
        <c:dLbls>
          <c:showLegendKey val="0"/>
          <c:showVal val="0"/>
          <c:showCatName val="0"/>
          <c:showSerName val="0"/>
          <c:showPercent val="0"/>
          <c:showBubbleSize val="0"/>
        </c:dLbls>
        <c:gapWidth val="150"/>
        <c:shape val="box"/>
        <c:axId val="471406624"/>
        <c:axId val="471402312"/>
        <c:axId val="0"/>
      </c:bar3DChart>
      <c:catAx>
        <c:axId val="471406624"/>
        <c:scaling>
          <c:orientation val="minMax"/>
        </c:scaling>
        <c:delete val="0"/>
        <c:axPos val="b"/>
        <c:numFmt formatCode="General" sourceLinked="0"/>
        <c:majorTickMark val="out"/>
        <c:minorTickMark val="none"/>
        <c:tickLblPos val="nextTo"/>
        <c:txPr>
          <a:bodyPr/>
          <a:lstStyle/>
          <a:p>
            <a:pPr>
              <a:defRPr sz="1230" baseline="0"/>
            </a:pPr>
            <a:endParaRPr lang="fr-FR"/>
          </a:p>
        </c:txPr>
        <c:crossAx val="471402312"/>
        <c:crosses val="autoZero"/>
        <c:auto val="1"/>
        <c:lblAlgn val="ctr"/>
        <c:lblOffset val="100"/>
        <c:noMultiLvlLbl val="0"/>
      </c:catAx>
      <c:valAx>
        <c:axId val="471402312"/>
        <c:scaling>
          <c:orientation val="minMax"/>
        </c:scaling>
        <c:delete val="0"/>
        <c:axPos val="l"/>
        <c:majorGridlines/>
        <c:numFmt formatCode="General" sourceLinked="1"/>
        <c:majorTickMark val="out"/>
        <c:minorTickMark val="none"/>
        <c:tickLblPos val="nextTo"/>
        <c:crossAx val="471406624"/>
        <c:crosses val="autoZero"/>
        <c:crossBetween val="between"/>
      </c:valAx>
    </c:plotArea>
    <c:legend>
      <c:legendPos val="r"/>
      <c:legendEntry>
        <c:idx val="0"/>
        <c:delete val="1"/>
      </c:legendEntry>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Feuil1!$D$2</c:f>
              <c:strCache>
                <c:ptCount val="1"/>
              </c:strCache>
            </c:strRef>
          </c:tx>
          <c:invertIfNegative val="0"/>
          <c:cat>
            <c:strRef>
              <c:f>Feuil1!$C$3:$C$6</c:f>
              <c:strCache>
                <c:ptCount val="4"/>
                <c:pt idx="0">
                  <c:v>brodifacoum 40 ppm</c:v>
                </c:pt>
                <c:pt idx="1">
                  <c:v>Diféthialone 25 ppm</c:v>
                </c:pt>
                <c:pt idx="2">
                  <c:v>Bromadiolone 50 ppm</c:v>
                </c:pt>
                <c:pt idx="3">
                  <c:v>Difénacoum 50 ppm</c:v>
                </c:pt>
              </c:strCache>
            </c:strRef>
          </c:cat>
          <c:val>
            <c:numRef>
              <c:f>Feuil1!$D$3:$D$6</c:f>
              <c:numCache>
                <c:formatCode>General</c:formatCode>
                <c:ptCount val="4"/>
              </c:numCache>
            </c:numRef>
          </c:val>
          <c:extLst xmlns:c16r2="http://schemas.microsoft.com/office/drawing/2015/06/chart">
            <c:ext xmlns:c16="http://schemas.microsoft.com/office/drawing/2014/chart" uri="{C3380CC4-5D6E-409C-BE32-E72D297353CC}">
              <c16:uniqueId val="{00000000-F997-48B8-903B-02D0C5D72320}"/>
            </c:ext>
          </c:extLst>
        </c:ser>
        <c:ser>
          <c:idx val="1"/>
          <c:order val="1"/>
          <c:tx>
            <c:strRef>
              <c:f>Feuil1!$E$2</c:f>
              <c:strCache>
                <c:ptCount val="1"/>
                <c:pt idx="0">
                  <c:v>DL50</c:v>
                </c:pt>
              </c:strCache>
            </c:strRef>
          </c:tx>
          <c:invertIfNegative val="0"/>
          <c:dLbls>
            <c:spPr>
              <a:noFill/>
              <a:ln>
                <a:noFill/>
              </a:ln>
              <a:effectLst/>
            </c:spPr>
            <c:txPr>
              <a:bodyPr/>
              <a:lstStyle/>
              <a:p>
                <a:pPr>
                  <a:defRPr sz="2400" b="1" i="0" baseline="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Feuil1!$C$3:$C$6</c:f>
              <c:strCache>
                <c:ptCount val="4"/>
                <c:pt idx="0">
                  <c:v>brodifacoum 40 ppm</c:v>
                </c:pt>
                <c:pt idx="1">
                  <c:v>Diféthialone 25 ppm</c:v>
                </c:pt>
                <c:pt idx="2">
                  <c:v>Bromadiolone 50 ppm</c:v>
                </c:pt>
                <c:pt idx="3">
                  <c:v>Difénacoum 50 ppm</c:v>
                </c:pt>
              </c:strCache>
            </c:strRef>
          </c:cat>
          <c:val>
            <c:numRef>
              <c:f>Feuil1!$E$3:$E$6</c:f>
              <c:numCache>
                <c:formatCode>General</c:formatCode>
                <c:ptCount val="4"/>
                <c:pt idx="0">
                  <c:v>0.24000000000000016</c:v>
                </c:pt>
                <c:pt idx="1">
                  <c:v>0.4</c:v>
                </c:pt>
                <c:pt idx="2">
                  <c:v>0.9</c:v>
                </c:pt>
                <c:pt idx="3">
                  <c:v>1.29</c:v>
                </c:pt>
              </c:numCache>
            </c:numRef>
          </c:val>
          <c:extLst xmlns:c16r2="http://schemas.microsoft.com/office/drawing/2015/06/chart">
            <c:ext xmlns:c16="http://schemas.microsoft.com/office/drawing/2014/chart" uri="{C3380CC4-5D6E-409C-BE32-E72D297353CC}">
              <c16:uniqueId val="{00000001-F997-48B8-903B-02D0C5D72320}"/>
            </c:ext>
          </c:extLst>
        </c:ser>
        <c:dLbls>
          <c:showLegendKey val="0"/>
          <c:showVal val="0"/>
          <c:showCatName val="0"/>
          <c:showSerName val="0"/>
          <c:showPercent val="0"/>
          <c:showBubbleSize val="0"/>
        </c:dLbls>
        <c:gapWidth val="150"/>
        <c:shape val="box"/>
        <c:axId val="471401136"/>
        <c:axId val="471405840"/>
        <c:axId val="0"/>
      </c:bar3DChart>
      <c:catAx>
        <c:axId val="471401136"/>
        <c:scaling>
          <c:orientation val="minMax"/>
        </c:scaling>
        <c:delete val="0"/>
        <c:axPos val="b"/>
        <c:numFmt formatCode="General" sourceLinked="0"/>
        <c:majorTickMark val="out"/>
        <c:minorTickMark val="none"/>
        <c:tickLblPos val="nextTo"/>
        <c:txPr>
          <a:bodyPr/>
          <a:lstStyle/>
          <a:p>
            <a:pPr>
              <a:defRPr sz="1500" b="1" i="0" baseline="0"/>
            </a:pPr>
            <a:endParaRPr lang="fr-FR"/>
          </a:p>
        </c:txPr>
        <c:crossAx val="471405840"/>
        <c:crosses val="autoZero"/>
        <c:auto val="1"/>
        <c:lblAlgn val="ctr"/>
        <c:lblOffset val="100"/>
        <c:noMultiLvlLbl val="0"/>
      </c:catAx>
      <c:valAx>
        <c:axId val="471405840"/>
        <c:scaling>
          <c:orientation val="minMax"/>
        </c:scaling>
        <c:delete val="0"/>
        <c:axPos val="l"/>
        <c:majorGridlines/>
        <c:numFmt formatCode="General" sourceLinked="1"/>
        <c:majorTickMark val="out"/>
        <c:minorTickMark val="none"/>
        <c:tickLblPos val="nextTo"/>
        <c:crossAx val="471401136"/>
        <c:crosses val="autoZero"/>
        <c:crossBetween val="between"/>
      </c:valAx>
    </c:plotArea>
    <c:legend>
      <c:legendPos val="r"/>
      <c:legendEntry>
        <c:idx val="0"/>
        <c:delete val="1"/>
      </c:legendEntry>
      <c:legendEntry>
        <c:idx val="1"/>
        <c:txPr>
          <a:bodyPr/>
          <a:lstStyle/>
          <a:p>
            <a:pPr>
              <a:defRPr sz="1500" b="1" i="0" baseline="0"/>
            </a:pPr>
            <a:endParaRPr lang="fr-FR"/>
          </a:p>
        </c:txPr>
      </c:legendEntry>
      <c:layout>
        <c:manualLayout>
          <c:xMode val="edge"/>
          <c:yMode val="edge"/>
          <c:x val="0.9003874569492275"/>
          <c:y val="0.44398051479197581"/>
          <c:w val="8.9030385512720939E-2"/>
          <c:h val="0.11823481773475919"/>
        </c:manualLayout>
      </c:layout>
      <c:overlay val="0"/>
    </c:legend>
    <c:plotVisOnly val="1"/>
    <c:dispBlanksAs val="gap"/>
    <c:showDLblsOverMax val="0"/>
  </c:chart>
  <c:spPr>
    <a:effectLst>
      <a:outerShdw blurRad="50800" dist="50800" dir="5400000" sx="1000" sy="1000" algn="ctr" rotWithShape="0">
        <a:schemeClr val="tx1">
          <a:alpha val="43000"/>
        </a:schemeClr>
      </a:outerShdw>
    </a:effectLst>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F6F832E4-6119-4546-89E3-4AAC243F04BE}" type="datetimeFigureOut">
              <a:rPr lang="fr-FR" smtClean="0"/>
              <a:pPr/>
              <a:t>24/10/2018</a:t>
            </a:fld>
            <a:endParaRPr lang="fr-FR"/>
          </a:p>
        </p:txBody>
      </p:sp>
      <p:sp>
        <p:nvSpPr>
          <p:cNvPr id="4" name="Espace réservé du pied de page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3CE04D91-1F8E-4FA5-9179-DE832DA066FC}" type="slidenum">
              <a:rPr lang="fr-FR" smtClean="0"/>
              <a:pPr/>
              <a:t>‹N°›</a:t>
            </a:fld>
            <a:endParaRPr lang="fr-FR"/>
          </a:p>
        </p:txBody>
      </p:sp>
    </p:spTree>
    <p:extLst>
      <p:ext uri="{BB962C8B-B14F-4D97-AF65-F5344CB8AC3E}">
        <p14:creationId xmlns:p14="http://schemas.microsoft.com/office/powerpoint/2010/main" val="363625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6507C265-4FC2-4E88-9D7E-2B979B1B91F4}" type="datetimeFigureOut">
              <a:rPr lang="fr-FR" smtClean="0"/>
              <a:pPr/>
              <a:t>24/10/2018</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00F32B19-7E4B-4865-A0E5-3CB2CF30DCFC}" type="slidenum">
              <a:rPr lang="fr-FR" smtClean="0"/>
              <a:pPr/>
              <a:t>‹N°›</a:t>
            </a:fld>
            <a:endParaRPr lang="fr-FR"/>
          </a:p>
        </p:txBody>
      </p:sp>
    </p:spTree>
    <p:extLst>
      <p:ext uri="{BB962C8B-B14F-4D97-AF65-F5344CB8AC3E}">
        <p14:creationId xmlns:p14="http://schemas.microsoft.com/office/powerpoint/2010/main" val="217572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Incisives </a:t>
            </a:r>
            <a:r>
              <a:rPr lang="fr-FR" dirty="0" err="1"/>
              <a:t>inf</a:t>
            </a:r>
            <a:r>
              <a:rPr lang="fr-FR" dirty="0"/>
              <a:t> s’usent par contact</a:t>
            </a:r>
            <a:r>
              <a:rPr lang="fr-FR" baseline="0" dirty="0"/>
              <a:t> sur la face interne des incisives sup</a:t>
            </a:r>
          </a:p>
          <a:p>
            <a:r>
              <a:rPr lang="fr-FR" baseline="0" dirty="0"/>
              <a:t>Incisives sup s’usent en rongeant environnement</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2</a:t>
            </a:fld>
            <a:endParaRPr lang="fr-FR"/>
          </a:p>
        </p:txBody>
      </p:sp>
    </p:spTree>
    <p:extLst>
      <p:ext uri="{BB962C8B-B14F-4D97-AF65-F5344CB8AC3E}">
        <p14:creationId xmlns:p14="http://schemas.microsoft.com/office/powerpoint/2010/main" val="162354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Distribuer en salle les fds </a:t>
            </a:r>
            <a:r>
              <a:rPr lang="fr-FR" dirty="0" err="1"/>
              <a:t>aqupy</a:t>
            </a:r>
            <a:r>
              <a:rPr lang="fr-FR" dirty="0"/>
              <a:t> </a:t>
            </a:r>
            <a:r>
              <a:rPr lang="fr-FR" dirty="0" err="1"/>
              <a:t>aquaKo</a:t>
            </a:r>
            <a:endParaRPr lang="fr-FR" dirty="0"/>
          </a:p>
          <a:p>
            <a:r>
              <a:rPr lang="fr-FR" dirty="0"/>
              <a:t>Toxicité </a:t>
            </a:r>
            <a:r>
              <a:rPr lang="fr-FR" dirty="0" err="1"/>
              <a:t>aquako</a:t>
            </a:r>
            <a:r>
              <a:rPr lang="fr-FR" dirty="0"/>
              <a:t> &gt; </a:t>
            </a:r>
            <a:r>
              <a:rPr lang="fr-FR" dirty="0" err="1"/>
              <a:t>aquapy</a:t>
            </a:r>
            <a:r>
              <a:rPr lang="fr-FR" dirty="0"/>
              <a:t> par ingestion inverse par inhalation</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27</a:t>
            </a:fld>
            <a:endParaRPr lang="fr-FR"/>
          </a:p>
        </p:txBody>
      </p:sp>
    </p:spTree>
    <p:extLst>
      <p:ext uri="{BB962C8B-B14F-4D97-AF65-F5344CB8AC3E}">
        <p14:creationId xmlns:p14="http://schemas.microsoft.com/office/powerpoint/2010/main" val="176435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Distribuer en salle les fds </a:t>
            </a:r>
            <a:r>
              <a:rPr lang="fr-FR" dirty="0" err="1"/>
              <a:t>aqupy</a:t>
            </a:r>
            <a:r>
              <a:rPr lang="fr-FR" dirty="0"/>
              <a:t> </a:t>
            </a:r>
            <a:r>
              <a:rPr lang="fr-FR" dirty="0" err="1"/>
              <a:t>aquaKo</a:t>
            </a:r>
            <a:endParaRPr lang="fr-FR" dirty="0"/>
          </a:p>
          <a:p>
            <a:r>
              <a:rPr lang="fr-FR" dirty="0"/>
              <a:t>Toxicité </a:t>
            </a:r>
            <a:r>
              <a:rPr lang="fr-FR" dirty="0" err="1"/>
              <a:t>aquako</a:t>
            </a:r>
            <a:r>
              <a:rPr lang="fr-FR" dirty="0"/>
              <a:t> &gt; </a:t>
            </a:r>
            <a:r>
              <a:rPr lang="fr-FR" dirty="0" err="1"/>
              <a:t>aquapy</a:t>
            </a:r>
            <a:r>
              <a:rPr lang="fr-FR" dirty="0"/>
              <a:t> par ingestion inverse par inhalation</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28</a:t>
            </a:fld>
            <a:endParaRPr lang="fr-FR"/>
          </a:p>
        </p:txBody>
      </p:sp>
    </p:spTree>
    <p:extLst>
      <p:ext uri="{BB962C8B-B14F-4D97-AF65-F5344CB8AC3E}">
        <p14:creationId xmlns:p14="http://schemas.microsoft.com/office/powerpoint/2010/main" val="121420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35</a:t>
            </a:fld>
            <a:endParaRPr lang="fr-FR"/>
          </a:p>
        </p:txBody>
      </p:sp>
    </p:spTree>
    <p:extLst>
      <p:ext uri="{BB962C8B-B14F-4D97-AF65-F5344CB8AC3E}">
        <p14:creationId xmlns:p14="http://schemas.microsoft.com/office/powerpoint/2010/main" val="404447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39</a:t>
            </a:fld>
            <a:endParaRPr lang="fr-FR"/>
          </a:p>
        </p:txBody>
      </p:sp>
    </p:spTree>
    <p:extLst>
      <p:ext uri="{BB962C8B-B14F-4D97-AF65-F5344CB8AC3E}">
        <p14:creationId xmlns:p14="http://schemas.microsoft.com/office/powerpoint/2010/main" val="140916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A3ED9E-983D-4280-A5D0-031A740B670D}" type="slidenum">
              <a:rPr lang="fr-FR" smtClean="0"/>
              <a:pPr/>
              <a:t>49</a:t>
            </a:fld>
            <a:endParaRPr lang="fr-FR"/>
          </a:p>
        </p:txBody>
      </p:sp>
    </p:spTree>
    <p:extLst>
      <p:ext uri="{BB962C8B-B14F-4D97-AF65-F5344CB8AC3E}">
        <p14:creationId xmlns:p14="http://schemas.microsoft.com/office/powerpoint/2010/main" val="202192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Pb important sur la faune sauvage , peut-on limiter ou éviter leur utilisation,</a:t>
            </a:r>
            <a:r>
              <a:rPr lang="fr-FR" baseline="0" dirty="0" smtClean="0"/>
              <a:t> remise en cause au niveau se </a:t>
            </a:r>
            <a:r>
              <a:rPr lang="fr-FR" baseline="0" dirty="0" err="1" smtClean="0"/>
              <a:t>l’europe</a:t>
            </a:r>
            <a:r>
              <a:rPr lang="fr-FR" baseline="0" dirty="0" smtClean="0"/>
              <a:t> de l’usage systématique des </a:t>
            </a:r>
            <a:r>
              <a:rPr lang="fr-FR" baseline="0" dirty="0" err="1" smtClean="0"/>
              <a:t>antiAVK</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50</a:t>
            </a:fld>
            <a:endParaRPr lang="fr-FR"/>
          </a:p>
        </p:txBody>
      </p:sp>
    </p:spTree>
    <p:extLst>
      <p:ext uri="{BB962C8B-B14F-4D97-AF65-F5344CB8AC3E}">
        <p14:creationId xmlns:p14="http://schemas.microsoft.com/office/powerpoint/2010/main" val="304465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SAGIR, surveiller les maladies de la faune sauvage pour agir</a:t>
            </a:r>
          </a:p>
          <a:p>
            <a:r>
              <a:rPr lang="fr-FR" dirty="0" smtClean="0"/>
              <a:t>SAGIR : un réseau de surveillance épidémiologique des oiseaux et des mammifères sauvages terrestres en France. partenariat constant entre les Fédérations des chasseurs et l’Office national de la chasse et de la faune sauvage, </a:t>
            </a:r>
          </a:p>
          <a:p>
            <a:r>
              <a:rPr lang="fr-FR" dirty="0" smtClean="0"/>
              <a:t>Les animaux sauvages trouvés morts ou malades sont transportés jusqu’au laboratoire départemental d’analyses vétérinaires où est réalisé le diagnostic. </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51</a:t>
            </a:fld>
            <a:endParaRPr lang="fr-FR"/>
          </a:p>
        </p:txBody>
      </p:sp>
    </p:spTree>
    <p:extLst>
      <p:ext uri="{BB962C8B-B14F-4D97-AF65-F5344CB8AC3E}">
        <p14:creationId xmlns:p14="http://schemas.microsoft.com/office/powerpoint/2010/main" val="1210207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Données en % des</a:t>
            </a:r>
            <a:r>
              <a:rPr lang="fr-FR" baseline="0" dirty="0" smtClean="0"/>
              <a:t> animaux morts </a:t>
            </a:r>
            <a:endParaRPr lang="fr-FR" baseline="0" dirty="0" smtClean="0"/>
          </a:p>
          <a:p>
            <a:r>
              <a:rPr lang="fr-FR" baseline="0" dirty="0" smtClean="0"/>
              <a:t>En majorité, il s’agit d’appâts consommés avant leur utilisation et qui étaient mal stockés.</a:t>
            </a:r>
          </a:p>
          <a:p>
            <a:r>
              <a:rPr lang="fr-FR" baseline="0" dirty="0" smtClean="0"/>
              <a:t>Si des </a:t>
            </a:r>
            <a:r>
              <a:rPr lang="fr-FR" baseline="0" dirty="0" err="1" smtClean="0"/>
              <a:t>rodonticides</a:t>
            </a:r>
            <a:r>
              <a:rPr lang="fr-FR" baseline="0" dirty="0" smtClean="0"/>
              <a:t> ne sont pas  stockés dans un lieu sécurisé (local phytosanitaire, etc.). Le chien a alors accès directement à l’emballage et va ainsi consommer une grande quantité d’appât.</a:t>
            </a:r>
          </a:p>
          <a:p>
            <a:r>
              <a:rPr lang="fr-FR" baseline="0" dirty="0" smtClean="0"/>
              <a:t>Les intoxications sont plus rares lors du traitement, quand les appâts sont disséminés dans la zone de présence des rongeurs. Car le chien a accès à beaucoup moins de produit et donc en absorbe une dose moins importante et très souvent </a:t>
            </a:r>
            <a:r>
              <a:rPr lang="fr-FR" baseline="0" dirty="0" err="1" smtClean="0"/>
              <a:t>sub</a:t>
            </a:r>
            <a:r>
              <a:rPr lang="fr-FR" baseline="0" dirty="0" smtClean="0"/>
              <a:t>-létale</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52</a:t>
            </a:fld>
            <a:endParaRPr lang="fr-FR"/>
          </a:p>
        </p:txBody>
      </p:sp>
    </p:spTree>
    <p:extLst>
      <p:ext uri="{BB962C8B-B14F-4D97-AF65-F5344CB8AC3E}">
        <p14:creationId xmlns:p14="http://schemas.microsoft.com/office/powerpoint/2010/main" val="190305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effet, chez l’homme, il est montré une très</a:t>
            </a:r>
          </a:p>
          <a:p>
            <a:r>
              <a:rPr lang="fr-FR" sz="1200" b="0" i="0" u="none" strike="noStrike" kern="1200" baseline="0" dirty="0" smtClean="0">
                <a:solidFill>
                  <a:schemeClr val="tx1"/>
                </a:solidFill>
                <a:latin typeface="+mn-lt"/>
                <a:ea typeface="+mn-ea"/>
                <a:cs typeface="+mn-cs"/>
              </a:rPr>
              <a:t>claire absence de mortalité après une exposition</a:t>
            </a:r>
          </a:p>
          <a:p>
            <a:r>
              <a:rPr lang="fr-FR" sz="1200" b="0" i="0" u="none" strike="noStrike" kern="1200" baseline="0" dirty="0" smtClean="0">
                <a:solidFill>
                  <a:schemeClr val="tx1"/>
                </a:solidFill>
                <a:latin typeface="+mn-lt"/>
                <a:ea typeface="+mn-ea"/>
                <a:cs typeface="+mn-cs"/>
              </a:rPr>
              <a:t>aux </a:t>
            </a:r>
            <a:r>
              <a:rPr lang="fr-FR" sz="1200" b="0" i="0" u="none" strike="noStrike" kern="1200" baseline="0" dirty="0" err="1" smtClean="0">
                <a:solidFill>
                  <a:schemeClr val="tx1"/>
                </a:solidFill>
                <a:latin typeface="+mn-lt"/>
                <a:ea typeface="+mn-ea"/>
                <a:cs typeface="+mn-cs"/>
              </a:rPr>
              <a:t>rodonticides</a:t>
            </a:r>
            <a:r>
              <a:rPr lang="fr-FR" sz="1200" b="0" i="0" u="none" strike="noStrike" kern="1200" baseline="0" dirty="0" smtClean="0">
                <a:solidFill>
                  <a:schemeClr val="tx1"/>
                </a:solidFill>
                <a:latin typeface="+mn-lt"/>
                <a:ea typeface="+mn-ea"/>
                <a:cs typeface="+mn-cs"/>
              </a:rPr>
              <a:t> anticoagulants. Très</a:t>
            </a:r>
          </a:p>
          <a:p>
            <a:r>
              <a:rPr lang="fr-FR" sz="1200" b="0" i="0" u="none" strike="noStrike" kern="1200" baseline="0" dirty="0" smtClean="0">
                <a:solidFill>
                  <a:schemeClr val="tx1"/>
                </a:solidFill>
                <a:latin typeface="+mn-lt"/>
                <a:ea typeface="+mn-ea"/>
                <a:cs typeface="+mn-cs"/>
              </a:rPr>
              <a:t>souvent, il s’agit d’ingestions accidentelles</a:t>
            </a:r>
          </a:p>
          <a:p>
            <a:r>
              <a:rPr lang="fr-FR" sz="1200" b="0" i="0" u="none" strike="noStrike" kern="1200" baseline="0" dirty="0" smtClean="0">
                <a:solidFill>
                  <a:schemeClr val="tx1"/>
                </a:solidFill>
                <a:latin typeface="+mn-lt"/>
                <a:ea typeface="+mn-ea"/>
                <a:cs typeface="+mn-cs"/>
              </a:rPr>
              <a:t>chez l’enfant. La présence d’agents amérisants</a:t>
            </a:r>
          </a:p>
          <a:p>
            <a:r>
              <a:rPr lang="fr-FR" sz="1200" b="0" i="0" u="none" strike="noStrike" kern="1200" baseline="0" dirty="0" smtClean="0">
                <a:solidFill>
                  <a:schemeClr val="tx1"/>
                </a:solidFill>
                <a:latin typeface="+mn-lt"/>
                <a:ea typeface="+mn-ea"/>
                <a:cs typeface="+mn-cs"/>
              </a:rPr>
              <a:t>(ex : benzoate de </a:t>
            </a:r>
            <a:r>
              <a:rPr lang="fr-FR" sz="1200" b="0" i="0" u="none" strike="noStrike" kern="1200" baseline="0" dirty="0" err="1" smtClean="0">
                <a:solidFill>
                  <a:schemeClr val="tx1"/>
                </a:solidFill>
                <a:latin typeface="+mn-lt"/>
                <a:ea typeface="+mn-ea"/>
                <a:cs typeface="+mn-cs"/>
              </a:rPr>
              <a:t>denatorium</a:t>
            </a:r>
            <a:r>
              <a:rPr lang="fr-FR" sz="1200" b="0" i="0" u="none" strike="noStrike" kern="1200" baseline="0" dirty="0" smtClean="0">
                <a:solidFill>
                  <a:schemeClr val="tx1"/>
                </a:solidFill>
                <a:latin typeface="+mn-lt"/>
                <a:ea typeface="+mn-ea"/>
                <a:cs typeface="+mn-cs"/>
              </a:rPr>
              <a:t>) dans les appâts</a:t>
            </a:r>
          </a:p>
          <a:p>
            <a:r>
              <a:rPr lang="fr-FR" sz="1200" b="0" i="0" u="none" strike="noStrike" kern="1200" baseline="0" dirty="0" smtClean="0">
                <a:solidFill>
                  <a:schemeClr val="tx1"/>
                </a:solidFill>
                <a:latin typeface="+mn-lt"/>
                <a:ea typeface="+mn-ea"/>
                <a:cs typeface="+mn-cs"/>
              </a:rPr>
              <a:t>anti-rongeurs empêche l’enfant d’ingérer des</a:t>
            </a:r>
          </a:p>
          <a:p>
            <a:r>
              <a:rPr lang="fr-FR" sz="1200" b="0" i="0" u="none" strike="noStrike" kern="1200" baseline="0" dirty="0" smtClean="0">
                <a:solidFill>
                  <a:schemeClr val="tx1"/>
                </a:solidFill>
                <a:latin typeface="+mn-lt"/>
                <a:ea typeface="+mn-ea"/>
                <a:cs typeface="+mn-cs"/>
              </a:rPr>
              <a:t>doses toxiques d’anticoagulants car il recrache</a:t>
            </a:r>
          </a:p>
          <a:p>
            <a:r>
              <a:rPr lang="fr-FR" sz="1200" b="0" i="0" u="none" strike="noStrike" kern="1200" baseline="0" dirty="0" smtClean="0">
                <a:solidFill>
                  <a:schemeClr val="tx1"/>
                </a:solidFill>
                <a:latin typeface="+mn-lt"/>
                <a:ea typeface="+mn-ea"/>
                <a:cs typeface="+mn-cs"/>
              </a:rPr>
              <a:t>l’appât quasi-instantanément.</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53</a:t>
            </a:fld>
            <a:endParaRPr lang="fr-FR"/>
          </a:p>
        </p:txBody>
      </p:sp>
    </p:spTree>
    <p:extLst>
      <p:ext uri="{BB962C8B-B14F-4D97-AF65-F5344CB8AC3E}">
        <p14:creationId xmlns:p14="http://schemas.microsoft.com/office/powerpoint/2010/main" val="217813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Résultats en % de la faune</a:t>
            </a:r>
            <a:r>
              <a:rPr lang="fr-FR" baseline="0" dirty="0" smtClean="0"/>
              <a:t> observée morte</a:t>
            </a:r>
          </a:p>
          <a:p>
            <a:r>
              <a:rPr lang="fr-FR" baseline="0" dirty="0" smtClean="0"/>
              <a:t>Perdrix, pigeons, lièvres lapins : intoxication primaire</a:t>
            </a:r>
          </a:p>
          <a:p>
            <a:r>
              <a:rPr lang="fr-FR" baseline="0" dirty="0" smtClean="0"/>
              <a:t>Oiseaux de proie, prédateurs, sangliers : intox secondaire</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54</a:t>
            </a:fld>
            <a:endParaRPr lang="fr-FR"/>
          </a:p>
        </p:txBody>
      </p:sp>
    </p:spTree>
    <p:extLst>
      <p:ext uri="{BB962C8B-B14F-4D97-AF65-F5344CB8AC3E}">
        <p14:creationId xmlns:p14="http://schemas.microsoft.com/office/powerpoint/2010/main" val="87259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Bitrex</a:t>
            </a:r>
            <a:r>
              <a:rPr lang="fr-FR" dirty="0"/>
              <a:t> : amérisant </a:t>
            </a:r>
            <a:r>
              <a:rPr lang="fr-FR" b="1" dirty="0"/>
              <a:t>La substance la plus amère</a:t>
            </a:r>
            <a:r>
              <a:rPr lang="fr-FR" dirty="0"/>
              <a:t> au monde, utiliser dans Adoucissant, Nettoyant pour toilettes, Désinfectant, Nettoyant ménager antiseptique pour cuisine ou salle de bains, Liquide vaisselle, Huile pour pot pourri/diffuseurs à bâtonnets, Désodorisant…</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4</a:t>
            </a:fld>
            <a:endParaRPr lang="fr-FR"/>
          </a:p>
        </p:txBody>
      </p:sp>
    </p:spTree>
    <p:extLst>
      <p:ext uri="{BB962C8B-B14F-4D97-AF65-F5344CB8AC3E}">
        <p14:creationId xmlns:p14="http://schemas.microsoft.com/office/powerpoint/2010/main" val="326827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Chez l’homme, absence de mortalité après une exposition aux </a:t>
            </a:r>
            <a:r>
              <a:rPr lang="fr-FR" dirty="0" err="1" smtClean="0"/>
              <a:t>rodonticides</a:t>
            </a:r>
            <a:r>
              <a:rPr lang="fr-FR" dirty="0" smtClean="0"/>
              <a:t> anticoagulants. Très souvent, il s’agit d’ingestions accidentelles chez l’enfant. La présence d’agents amérisants dans les appâts anti-rongeurs empêche l’enfant d’ingérer des doses toxiques d’anticoagulants car il recrache l’appât quasi-instantanément.</a:t>
            </a:r>
          </a:p>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57</a:t>
            </a:fld>
            <a:endParaRPr lang="fr-FR"/>
          </a:p>
        </p:txBody>
      </p:sp>
    </p:spTree>
    <p:extLst>
      <p:ext uri="{BB962C8B-B14F-4D97-AF65-F5344CB8AC3E}">
        <p14:creationId xmlns:p14="http://schemas.microsoft.com/office/powerpoint/2010/main" val="408088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Les principales dispositions prévues par le référentiel concernent</a:t>
            </a:r>
            <a:r>
              <a:rPr lang="fr-FR" dirty="0"/>
              <a:t>- Système de management de la sécurité sanitaire des produits, incluant une analyse de risque basée sur les principes de l’HACCP</a:t>
            </a:r>
            <a:br>
              <a:rPr lang="fr-FR" dirty="0"/>
            </a:br>
            <a:r>
              <a:rPr lang="fr-FR" dirty="0"/>
              <a:t>- Personnel et méthodes de travail</a:t>
            </a:r>
            <a:br>
              <a:rPr lang="fr-FR" dirty="0"/>
            </a:br>
            <a:r>
              <a:rPr lang="fr-FR" dirty="0"/>
              <a:t>- Maintenance des installations</a:t>
            </a:r>
            <a:br>
              <a:rPr lang="fr-FR" dirty="0"/>
            </a:br>
            <a:r>
              <a:rPr lang="fr-FR" dirty="0"/>
              <a:t>- Nettoyage</a:t>
            </a:r>
            <a:r>
              <a:rPr lang="fr-FR" sz="1300" dirty="0"/>
              <a:t>  Le référentiel a été rédigé de façon à pouvoir faire l’objet d’une évaluation par tierce partie donnant lieu à l’obtention d’un certificat. L’audit de certification est ponctuel et donne lieu si l’entreprise satisfait aux exigences du Standard, à l’émission du certificat ; celui-ci n’est renouvelé qu’à la suite d’une nouvelle demande d’audit par l’entreprise.</a:t>
            </a:r>
            <a:r>
              <a:rPr lang="fr-FR" dirty="0"/>
              <a:t/>
            </a:r>
            <a:br>
              <a:rPr lang="fr-FR" dirty="0"/>
            </a:br>
            <a:r>
              <a:rPr lang="fr-FR" dirty="0"/>
              <a:t/>
            </a:r>
            <a:br>
              <a:rPr lang="fr-FR" dirty="0"/>
            </a:br>
            <a:r>
              <a:rPr lang="fr-FR" sz="1300" dirty="0"/>
              <a:t>Chaque non-conformité constatée par l’auditeur est classée, selon sa nature et le risque potentiel en résultant pour les produits, en </a:t>
            </a:r>
            <a:r>
              <a:rPr lang="fr-FR" sz="1300" dirty="0" err="1"/>
              <a:t>serious</a:t>
            </a:r>
            <a:r>
              <a:rPr lang="fr-FR" sz="1300" dirty="0"/>
              <a:t> ou </a:t>
            </a:r>
            <a:r>
              <a:rPr lang="fr-FR" sz="1300" dirty="0" err="1"/>
              <a:t>unsatisfactory</a:t>
            </a:r>
            <a:r>
              <a:rPr lang="fr-FR" sz="1300" dirty="0"/>
              <a:t>. Le nombre de non-conformités classées dans chaque catégorie permet d’obtenir un score global pour l’entreprise. A chaque score correspond un descriptif de l’entreprise sur le plan de la maîtrise de la contamination, allant de </a:t>
            </a:r>
            <a:r>
              <a:rPr lang="fr-FR" sz="1300" dirty="0" err="1"/>
              <a:t>unsatisfactory</a:t>
            </a:r>
            <a:r>
              <a:rPr lang="fr-FR" sz="1300" dirty="0"/>
              <a:t> </a:t>
            </a:r>
            <a:r>
              <a:rPr lang="fr-FR" sz="1300" dirty="0" err="1"/>
              <a:t>deficiencies</a:t>
            </a:r>
            <a:r>
              <a:rPr lang="fr-FR" sz="1300" dirty="0"/>
              <a:t> à no </a:t>
            </a:r>
            <a:r>
              <a:rPr lang="fr-FR" sz="1300" dirty="0" err="1"/>
              <a:t>potential</a:t>
            </a:r>
            <a:r>
              <a:rPr lang="fr-FR" sz="1300" dirty="0"/>
              <a:t> for contamination. Le certificat n’est attribué qu’à partir d’un score défini par l’AIB.</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76</a:t>
            </a:fld>
            <a:endParaRPr lang="fr-FR"/>
          </a:p>
        </p:txBody>
      </p:sp>
    </p:spTree>
    <p:extLst>
      <p:ext uri="{BB962C8B-B14F-4D97-AF65-F5344CB8AC3E}">
        <p14:creationId xmlns:p14="http://schemas.microsoft.com/office/powerpoint/2010/main" val="238104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aliments les plus consommés</a:t>
            </a:r>
            <a:r>
              <a:rPr lang="fr-FR" baseline="0" dirty="0"/>
              <a:t> dans les entrepôts sont les meilleurs attractants pour les rats ou les souris</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83</a:t>
            </a:fld>
            <a:endParaRPr lang="fr-FR"/>
          </a:p>
        </p:txBody>
      </p:sp>
    </p:spTree>
    <p:extLst>
      <p:ext uri="{BB962C8B-B14F-4D97-AF65-F5344CB8AC3E}">
        <p14:creationId xmlns:p14="http://schemas.microsoft.com/office/powerpoint/2010/main" val="166375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AIB American  </a:t>
            </a:r>
            <a:r>
              <a:rPr lang="fr-FR" sz="1300" dirty="0" err="1"/>
              <a:t>Industrial</a:t>
            </a:r>
            <a:r>
              <a:rPr lang="fr-FR" sz="1300" dirty="0"/>
              <a:t> of </a:t>
            </a:r>
            <a:r>
              <a:rPr lang="fr-FR" sz="1300" dirty="0" err="1"/>
              <a:t>Bakery</a:t>
            </a:r>
            <a:r>
              <a:rPr lang="fr-FR" sz="1300" dirty="0"/>
              <a:t> (ex en IAA Danone)</a:t>
            </a:r>
          </a:p>
          <a:p>
            <a:r>
              <a:rPr lang="fr-FR" sz="1300" dirty="0"/>
              <a:t>AIB International vise à garantir la sécurité dans la chaîne alimentaire tout en offrant simultanément un support technique et des formations. Par la mise en place d'un régime rigoureux d'inspections, d'audits et de formations, elle éduque et aide les sociétés à atteindre un niveau de sécurité alimentaire plus élevé. Ceci est basé sur la formation d'équipes BPF (Bonne Pratique de Fabrication). Les membres de ces équipes viennent de différentes disciplines et tous sont des collaborateurs impliqués au quotidien dans une partie du processus de fabrication. </a:t>
            </a:r>
            <a:endParaRPr lang="fr-FR" sz="1300" dirty="0" smtClean="0"/>
          </a:p>
          <a:p>
            <a:r>
              <a:rPr lang="fr-FR" dirty="0" smtClean="0"/>
              <a:t>Le </a:t>
            </a:r>
            <a:r>
              <a:rPr lang="fr-FR" b="1" dirty="0" smtClean="0"/>
              <a:t>système d'analyse des dangers - points critiques pour leur maîtrise</a:t>
            </a:r>
            <a:r>
              <a:rPr lang="fr-FR" dirty="0" smtClean="0"/>
              <a:t>, en abrégé </a:t>
            </a:r>
            <a:r>
              <a:rPr lang="fr-FR" b="1" dirty="0" smtClean="0"/>
              <a:t>système HACCP</a:t>
            </a:r>
            <a:r>
              <a:rPr lang="fr-FR" dirty="0" smtClean="0"/>
              <a:t> (</a:t>
            </a:r>
            <a:r>
              <a:rPr lang="fr-FR" i="1" dirty="0" smtClean="0"/>
              <a:t>Hazard </a:t>
            </a:r>
            <a:r>
              <a:rPr lang="fr-FR" i="1" dirty="0" err="1" smtClean="0"/>
              <a:t>Analysis</a:t>
            </a:r>
            <a:r>
              <a:rPr lang="fr-FR" i="1" dirty="0" smtClean="0"/>
              <a:t> Critical Control Point</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85</a:t>
            </a:fld>
            <a:endParaRPr lang="fr-FR"/>
          </a:p>
        </p:txBody>
      </p:sp>
    </p:spTree>
    <p:extLst>
      <p:ext uri="{BB962C8B-B14F-4D97-AF65-F5344CB8AC3E}">
        <p14:creationId xmlns:p14="http://schemas.microsoft.com/office/powerpoint/2010/main" val="25841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http://www.lodi-group.fr/fr/hygiene-publique/materiel-de-lutte-anti-rongeurs/piege-ecologique-rats-et-souris/piper-piege-ecologique-rongeurs.html</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88</a:t>
            </a:fld>
            <a:endParaRPr lang="fr-FR"/>
          </a:p>
        </p:txBody>
      </p:sp>
    </p:spTree>
    <p:extLst>
      <p:ext uri="{BB962C8B-B14F-4D97-AF65-F5344CB8AC3E}">
        <p14:creationId xmlns:p14="http://schemas.microsoft.com/office/powerpoint/2010/main" val="217573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L’appareil EKOMILLE s’utilise pour la capture en continu des rats.</a:t>
            </a:r>
            <a:r>
              <a:rPr lang="fr-FR" dirty="0"/>
              <a:t/>
            </a:r>
            <a:br>
              <a:rPr lang="fr-FR" dirty="0"/>
            </a:br>
            <a:r>
              <a:rPr lang="fr-FR" sz="1300" dirty="0"/>
              <a:t>Il est idéal dans l’industrie agro alimentaire et s’inscrit parfaitement dans le cadre de l’ HACCP. </a:t>
            </a:r>
            <a:r>
              <a:rPr lang="fr-FR" sz="1400" dirty="0">
                <a:effectLst/>
              </a:rPr>
              <a:t>(Hazard </a:t>
            </a:r>
            <a:r>
              <a:rPr lang="fr-FR" sz="1400" dirty="0" err="1">
                <a:effectLst/>
              </a:rPr>
              <a:t>Analysis</a:t>
            </a:r>
            <a:r>
              <a:rPr lang="fr-FR" sz="1400" dirty="0">
                <a:effectLst/>
              </a:rPr>
              <a:t> Critical Control Point Analyse des dangers et points critiques pour leur maîtrise).</a:t>
            </a:r>
          </a:p>
          <a:p>
            <a:r>
              <a:rPr lang="fr-FR" sz="1300" dirty="0"/>
              <a:t>Il peut être utilisé dans une démarche de lutte intégrée contre les rongeurs.</a:t>
            </a:r>
            <a:r>
              <a:rPr lang="fr-FR" dirty="0"/>
              <a:t/>
            </a:r>
            <a:br>
              <a:rPr lang="fr-FR" dirty="0"/>
            </a:br>
            <a:r>
              <a:rPr lang="fr-FR" sz="1300" dirty="0"/>
              <a:t>Ce système évite la pollution de l’écosystème, la dispersion de cadavres dans l’environnement et est sans dangers pour les enfants et les autres animaux. L’</a:t>
            </a:r>
            <a:r>
              <a:rPr lang="fr-FR" sz="1300" dirty="0" err="1"/>
              <a:t>Ekomille</a:t>
            </a:r>
            <a:r>
              <a:rPr lang="fr-FR" sz="1300" dirty="0"/>
              <a:t> est doté d’un compteur de captures qui facilite les inspections et d’un </a:t>
            </a:r>
            <a:r>
              <a:rPr lang="fr-FR" sz="1300" dirty="0" err="1"/>
              <a:t>led</a:t>
            </a:r>
            <a:r>
              <a:rPr lang="fr-FR" sz="1300" dirty="0"/>
              <a:t> lumineux qui indique le fonctionnement de l’appareil</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89</a:t>
            </a:fld>
            <a:endParaRPr lang="fr-FR"/>
          </a:p>
        </p:txBody>
      </p:sp>
    </p:spTree>
    <p:extLst>
      <p:ext uri="{BB962C8B-B14F-4D97-AF65-F5344CB8AC3E}">
        <p14:creationId xmlns:p14="http://schemas.microsoft.com/office/powerpoint/2010/main" val="199620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L’appareil EKOMILLE s’utilise pour la capture en continu des rats.</a:t>
            </a:r>
            <a:r>
              <a:rPr lang="fr-FR" dirty="0"/>
              <a:t/>
            </a:r>
            <a:br>
              <a:rPr lang="fr-FR" dirty="0"/>
            </a:br>
            <a:r>
              <a:rPr lang="fr-FR" sz="1300" dirty="0"/>
              <a:t>Il est idéal dans l’industrie agro alimentaire et s’inscrit parfaitement dans le cadre de l’ HACCP. Il peut être utilisé dans une démarche de lutte intégrée contre les rongeurs.</a:t>
            </a:r>
            <a:r>
              <a:rPr lang="fr-FR" dirty="0"/>
              <a:t/>
            </a:r>
            <a:br>
              <a:rPr lang="fr-FR" dirty="0"/>
            </a:br>
            <a:r>
              <a:rPr lang="fr-FR" sz="1300" dirty="0"/>
              <a:t>Ce système évite la pollution de l’écosystème, la dispersion de cadavres dans l’environnement et est sans dangers pour les enfants et les autres animaux. L’</a:t>
            </a:r>
            <a:r>
              <a:rPr lang="fr-FR" sz="1300" dirty="0" err="1"/>
              <a:t>Ekomille</a:t>
            </a:r>
            <a:r>
              <a:rPr lang="fr-FR" sz="1300" dirty="0"/>
              <a:t> est doté d’un compteur de captures qui facilite les inspections et d’un </a:t>
            </a:r>
            <a:r>
              <a:rPr lang="fr-FR" sz="1300" dirty="0" err="1"/>
              <a:t>led</a:t>
            </a:r>
            <a:r>
              <a:rPr lang="fr-FR" sz="1300" dirty="0"/>
              <a:t> lumineux qui indique le fonctionnement de l’appareil</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90</a:t>
            </a:fld>
            <a:endParaRPr lang="fr-FR"/>
          </a:p>
        </p:txBody>
      </p:sp>
    </p:spTree>
    <p:extLst>
      <p:ext uri="{BB962C8B-B14F-4D97-AF65-F5344CB8AC3E}">
        <p14:creationId xmlns:p14="http://schemas.microsoft.com/office/powerpoint/2010/main" val="3791439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L’appareil EKOMILLE s’utilise pour la capture en continu des rats.</a:t>
            </a:r>
            <a:r>
              <a:rPr lang="fr-FR" dirty="0"/>
              <a:t/>
            </a:r>
            <a:br>
              <a:rPr lang="fr-FR" dirty="0"/>
            </a:br>
            <a:r>
              <a:rPr lang="fr-FR" sz="1300" dirty="0"/>
              <a:t>Il est idéal dans l’industrie agro alimentaire et s’inscrit parfaitement dans le cadre de l’ HACCP. Il peut être utilisé dans une démarche de lutte intégrée contre les rongeurs.</a:t>
            </a:r>
            <a:r>
              <a:rPr lang="fr-FR" dirty="0"/>
              <a:t/>
            </a:r>
            <a:br>
              <a:rPr lang="fr-FR" dirty="0"/>
            </a:br>
            <a:r>
              <a:rPr lang="fr-FR" sz="1300" dirty="0"/>
              <a:t>Ce système évite la pollution de l’écosystème, la dispersion de cadavres dans l’environnement et est sans dangers pour les enfants et les autres animaux. L’</a:t>
            </a:r>
            <a:r>
              <a:rPr lang="fr-FR" sz="1300" dirty="0" err="1"/>
              <a:t>Ekomille</a:t>
            </a:r>
            <a:r>
              <a:rPr lang="fr-FR" sz="1300" dirty="0"/>
              <a:t> est doté d’un compteur de captures qui facilite les inspections et d’un </a:t>
            </a:r>
            <a:r>
              <a:rPr lang="fr-FR" sz="1300" dirty="0" err="1"/>
              <a:t>led</a:t>
            </a:r>
            <a:r>
              <a:rPr lang="fr-FR" sz="1300" dirty="0"/>
              <a:t> lumineux qui indique le fonctionnement de l’appareil</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91</a:t>
            </a:fld>
            <a:endParaRPr lang="fr-FR"/>
          </a:p>
        </p:txBody>
      </p:sp>
    </p:spTree>
    <p:extLst>
      <p:ext uri="{BB962C8B-B14F-4D97-AF65-F5344CB8AC3E}">
        <p14:creationId xmlns:p14="http://schemas.microsoft.com/office/powerpoint/2010/main" val="2111485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MODE D’EMPLOI:</a:t>
            </a:r>
          </a:p>
          <a:p>
            <a:r>
              <a:rPr lang="fr-FR" dirty="0"/>
              <a:t>1° Phase: Dératisation – Prévention à l’aide d'un système composé d’ </a:t>
            </a:r>
            <a:r>
              <a:rPr lang="fr-FR" dirty="0" err="1"/>
              <a:t>Ekomille</a:t>
            </a:r>
            <a:r>
              <a:rPr lang="fr-FR" dirty="0"/>
              <a:t> et d’ </a:t>
            </a:r>
            <a:r>
              <a:rPr lang="fr-FR" dirty="0" err="1"/>
              <a:t>Ekologic</a:t>
            </a:r>
            <a:endParaRPr lang="fr-FR" dirty="0"/>
          </a:p>
          <a:p>
            <a:r>
              <a:rPr lang="fr-FR" dirty="0"/>
              <a:t>(qui se différencie d’ </a:t>
            </a:r>
            <a:r>
              <a:rPr lang="fr-FR" dirty="0" err="1"/>
              <a:t>Ekomille</a:t>
            </a:r>
            <a:r>
              <a:rPr lang="fr-FR" dirty="0"/>
              <a:t>, parce qu’il sert à la détection des rongeurs éventuellement présents mais ne les capture pas):</a:t>
            </a:r>
          </a:p>
          <a:p>
            <a:r>
              <a:rPr lang="fr-FR" dirty="0"/>
              <a:t>1- Placement des postes de monitorage (</a:t>
            </a:r>
            <a:r>
              <a:rPr lang="fr-FR" dirty="0" err="1"/>
              <a:t>Ekologic</a:t>
            </a:r>
            <a:r>
              <a:rPr lang="fr-FR" dirty="0"/>
              <a:t>) en fonction du projet ;</a:t>
            </a:r>
          </a:p>
          <a:p>
            <a:r>
              <a:rPr lang="fr-FR" dirty="0"/>
              <a:t>2- Les </a:t>
            </a:r>
            <a:r>
              <a:rPr lang="fr-FR" dirty="0" err="1"/>
              <a:t>Ekologic</a:t>
            </a:r>
            <a:r>
              <a:rPr lang="fr-FR" dirty="0"/>
              <a:t> demeurent en place jusqu’à ce que l’appât dans la mangeoire ait été consommé ;</a:t>
            </a:r>
          </a:p>
          <a:p>
            <a:r>
              <a:rPr lang="fr-FR" dirty="0"/>
              <a:t>3- Remplacement des </a:t>
            </a:r>
            <a:r>
              <a:rPr lang="fr-FR" dirty="0" err="1"/>
              <a:t>Ekologic</a:t>
            </a:r>
            <a:r>
              <a:rPr lang="fr-FR" dirty="0"/>
              <a:t> dans lesquels l’ appât a été mangé, par </a:t>
            </a:r>
            <a:r>
              <a:rPr lang="fr-FR" dirty="0" err="1"/>
              <a:t>Ekomille</a:t>
            </a:r>
            <a:r>
              <a:rPr lang="fr-FR" dirty="0"/>
              <a:t>, en utilisant le produit conservant </a:t>
            </a:r>
            <a:r>
              <a:rPr lang="fr-FR" dirty="0" err="1"/>
              <a:t>Ekofix</a:t>
            </a:r>
            <a:r>
              <a:rPr lang="fr-FR" dirty="0"/>
              <a:t> selon les quantités indiquées dans le manuel d’utilisation</a:t>
            </a:r>
          </a:p>
          <a:p>
            <a:r>
              <a:rPr lang="fr-FR" dirty="0"/>
              <a:t>4- Laisser les </a:t>
            </a:r>
            <a:r>
              <a:rPr lang="fr-FR" dirty="0" err="1"/>
              <a:t>Ekomille</a:t>
            </a:r>
            <a:r>
              <a:rPr lang="fr-FR" dirty="0"/>
              <a:t> éteints jusqu’à ce que l’ appât ait été consommé</a:t>
            </a:r>
          </a:p>
          <a:p>
            <a:r>
              <a:rPr lang="fr-FR" dirty="0"/>
              <a:t>5- Mettre en marche l'</a:t>
            </a:r>
            <a:r>
              <a:rPr lang="fr-FR" dirty="0" err="1"/>
              <a:t>Ekomille</a:t>
            </a:r>
            <a:r>
              <a:rPr lang="fr-FR" dirty="0"/>
              <a:t> pour permettre les captures</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92</a:t>
            </a:fld>
            <a:endParaRPr lang="fr-FR"/>
          </a:p>
        </p:txBody>
      </p:sp>
    </p:spTree>
    <p:extLst>
      <p:ext uri="{BB962C8B-B14F-4D97-AF65-F5344CB8AC3E}">
        <p14:creationId xmlns:p14="http://schemas.microsoft.com/office/powerpoint/2010/main" val="2920921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93</a:t>
            </a:fld>
            <a:endParaRPr lang="fr-FR"/>
          </a:p>
        </p:txBody>
      </p:sp>
    </p:spTree>
    <p:extLst>
      <p:ext uri="{BB962C8B-B14F-4D97-AF65-F5344CB8AC3E}">
        <p14:creationId xmlns:p14="http://schemas.microsoft.com/office/powerpoint/2010/main" val="243071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la différence de l’homme, l’équilibre chez les rongeurs n’est pas dû à l’oreille interne. C’est le contact des poils plus longs du pelage avec les éléments du milieu extérieur qui va permettre à l'animal de se situer dans l'espace, c'est pourquoi les rongeurs se déplacent préférentiellement le long des obstacles, en bas des murs, collés à ceux-ci. Cela explique aussi pourquoi ils adorent se réfugier dans des boîtes et les tubes, car ils s'y sentent parfaitement positionnés dans l'espace et donc en totale sécurité.</a:t>
            </a:r>
          </a:p>
          <a:p>
            <a:r>
              <a:rPr lang="fr-FR" dirty="0"/>
              <a:t>Ces formes sont donc utilisées pour concevoir les postes d'</a:t>
            </a:r>
            <a:r>
              <a:rPr lang="fr-FR" dirty="0" err="1"/>
              <a:t>appâtage</a:t>
            </a:r>
            <a:r>
              <a:rPr lang="fr-FR" dirty="0"/>
              <a:t>, endroits où les rongeurs peuvent trouver refuge.</a:t>
            </a:r>
          </a:p>
          <a:p>
            <a:r>
              <a:rPr lang="fr-FR" dirty="0"/>
              <a:t>Il résulte de ce qui précède que les pistes des rongeurs se trouvent le long des murs. Sur un site à traiter un dératiseur sera capable de relever toutes les pistes possibles et ne retiendra que les pistes qui sont un lieu de passage potentiel.</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5</a:t>
            </a:fld>
            <a:endParaRPr lang="fr-FR"/>
          </a:p>
        </p:txBody>
      </p:sp>
    </p:spTree>
    <p:extLst>
      <p:ext uri="{BB962C8B-B14F-4D97-AF65-F5344CB8AC3E}">
        <p14:creationId xmlns:p14="http://schemas.microsoft.com/office/powerpoint/2010/main" val="2892377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RUNGIS : 500 boites à rat</a:t>
            </a:r>
          </a:p>
          <a:p>
            <a:r>
              <a:rPr lang="fr-FR" dirty="0"/>
              <a:t>LT Local technique</a:t>
            </a:r>
          </a:p>
          <a:p>
            <a:r>
              <a:rPr lang="fr-FR" dirty="0"/>
              <a:t>GT Galerie technique</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95</a:t>
            </a:fld>
            <a:endParaRPr lang="fr-FR"/>
          </a:p>
        </p:txBody>
      </p:sp>
    </p:spTree>
    <p:extLst>
      <p:ext uri="{BB962C8B-B14F-4D97-AF65-F5344CB8AC3E}">
        <p14:creationId xmlns:p14="http://schemas.microsoft.com/office/powerpoint/2010/main" val="171639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RUNGIS : 500 boites à rat</a:t>
            </a:r>
          </a:p>
          <a:p>
            <a:r>
              <a:rPr lang="fr-FR" dirty="0"/>
              <a:t>LT Local technique</a:t>
            </a:r>
          </a:p>
          <a:p>
            <a:r>
              <a:rPr lang="fr-FR" dirty="0"/>
              <a:t>GT Galerie technique</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96</a:t>
            </a:fld>
            <a:endParaRPr lang="fr-FR"/>
          </a:p>
        </p:txBody>
      </p:sp>
    </p:spTree>
    <p:extLst>
      <p:ext uri="{BB962C8B-B14F-4D97-AF65-F5344CB8AC3E}">
        <p14:creationId xmlns:p14="http://schemas.microsoft.com/office/powerpoint/2010/main" val="2996043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97</a:t>
            </a:fld>
            <a:endParaRPr lang="fr-FR"/>
          </a:p>
        </p:txBody>
      </p:sp>
    </p:spTree>
    <p:extLst>
      <p:ext uri="{BB962C8B-B14F-4D97-AF65-F5344CB8AC3E}">
        <p14:creationId xmlns:p14="http://schemas.microsoft.com/office/powerpoint/2010/main" val="329048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1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3182"/>
            <a:r>
              <a:rPr lang="fr-FR" altLang="fr-FR" dirty="0"/>
              <a:t>Essais ENVA et Institut  Pasteur 1985</a:t>
            </a:r>
          </a:p>
          <a:p>
            <a:pPr defTabSz="913182"/>
            <a:endParaRPr lang="fr-FR" altLang="fr-FR" dirty="0"/>
          </a:p>
        </p:txBody>
      </p:sp>
      <p:sp>
        <p:nvSpPr>
          <p:cNvPr id="2119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E3C2C-33C6-4AD3-A97D-BEA36AF971C4}" type="slidenum">
              <a:rPr lang="it-IT" altLang="fr-FR" smtClean="0"/>
              <a:pPr/>
              <a:t>98</a:t>
            </a:fld>
            <a:endParaRPr lang="it-IT" altLang="fr-FR"/>
          </a:p>
        </p:txBody>
      </p:sp>
    </p:spTree>
    <p:extLst>
      <p:ext uri="{BB962C8B-B14F-4D97-AF65-F5344CB8AC3E}">
        <p14:creationId xmlns:p14="http://schemas.microsoft.com/office/powerpoint/2010/main" val="3268664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99</a:t>
            </a:fld>
            <a:endParaRPr lang="fr-FR"/>
          </a:p>
        </p:txBody>
      </p:sp>
    </p:spTree>
    <p:extLst>
      <p:ext uri="{BB962C8B-B14F-4D97-AF65-F5344CB8AC3E}">
        <p14:creationId xmlns:p14="http://schemas.microsoft.com/office/powerpoint/2010/main" val="371182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  matière  en  fibres  inox  joue  un  rôle  de  </a:t>
            </a:r>
            <a:r>
              <a:rPr lang="fr-FR" dirty="0" err="1"/>
              <a:t>reboucheur</a:t>
            </a:r>
            <a:r>
              <a:rPr lang="fr-FR" dirty="0"/>
              <a:t>  (par  compression  puis  expansion du  tissu  dans  le  trou  par  effet  ressort)  et </a:t>
            </a:r>
          </a:p>
          <a:p>
            <a:r>
              <a:rPr lang="fr-FR" dirty="0"/>
              <a:t>agit  aussi  comme  répulsif   car  les  rongeurs n’apprécieront pas  sa matière et ne pourront pas non plus le déloger </a:t>
            </a:r>
          </a:p>
          <a:p>
            <a:r>
              <a:rPr lang="fr-FR" dirty="0"/>
              <a:t>! </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100</a:t>
            </a:fld>
            <a:endParaRPr lang="fr-FR"/>
          </a:p>
        </p:txBody>
      </p:sp>
    </p:spTree>
    <p:extLst>
      <p:ext uri="{BB962C8B-B14F-4D97-AF65-F5344CB8AC3E}">
        <p14:creationId xmlns:p14="http://schemas.microsoft.com/office/powerpoint/2010/main" val="230371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101</a:t>
            </a:fld>
            <a:endParaRPr lang="fr-FR"/>
          </a:p>
        </p:txBody>
      </p:sp>
    </p:spTree>
    <p:extLst>
      <p:ext uri="{BB962C8B-B14F-4D97-AF65-F5344CB8AC3E}">
        <p14:creationId xmlns:p14="http://schemas.microsoft.com/office/powerpoint/2010/main" val="1698835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Sa formule permet une action olfactive et gustative qui décourage les rongeurs d'attaquer les installations électriques.</a:t>
            </a:r>
          </a:p>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102</a:t>
            </a:fld>
            <a:endParaRPr lang="fr-FR"/>
          </a:p>
        </p:txBody>
      </p:sp>
    </p:spTree>
    <p:extLst>
      <p:ext uri="{BB962C8B-B14F-4D97-AF65-F5344CB8AC3E}">
        <p14:creationId xmlns:p14="http://schemas.microsoft.com/office/powerpoint/2010/main" val="949162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Equipé de capteurs de mouvement et de chaleur, dès qu’un rongeur rentre dans le piège, celui-ci va actionner immédiatement le piège.  Il est capturé par un ascenseur qui le monte au haut de la boite où il va être électrocuté. Le rongeur est ensuite basculé dans un récipient fermé équipé d’un  sac en plastique. L’ascenseur redescend et se remet en place, près à prendre un autre rongeur. Il suffira d’ouvrir la </a:t>
            </a:r>
            <a:r>
              <a:rPr lang="fr-FR" dirty="0" err="1"/>
              <a:t>WiseBox</a:t>
            </a:r>
            <a:r>
              <a:rPr lang="fr-FR" dirty="0"/>
              <a:t> pour changer le sac. Il n’y a pas de contact direct avec les rongeurs. Utilisée en toute sécurité, la </a:t>
            </a:r>
            <a:r>
              <a:rPr lang="fr-FR" dirty="0" err="1"/>
              <a:t>WiseBox</a:t>
            </a:r>
            <a:r>
              <a:rPr lang="fr-FR" dirty="0"/>
              <a:t> se désactive automatiquement en cas d´ouverture du couvercle.</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103</a:t>
            </a:fld>
            <a:endParaRPr lang="fr-FR"/>
          </a:p>
        </p:txBody>
      </p:sp>
    </p:spTree>
    <p:extLst>
      <p:ext uri="{BB962C8B-B14F-4D97-AF65-F5344CB8AC3E}">
        <p14:creationId xmlns:p14="http://schemas.microsoft.com/office/powerpoint/2010/main" val="622933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104</a:t>
            </a:fld>
            <a:endParaRPr lang="fr-FR"/>
          </a:p>
        </p:txBody>
      </p:sp>
    </p:spTree>
    <p:extLst>
      <p:ext uri="{BB962C8B-B14F-4D97-AF65-F5344CB8AC3E}">
        <p14:creationId xmlns:p14="http://schemas.microsoft.com/office/powerpoint/2010/main" val="338356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Rat d’</a:t>
            </a:r>
            <a:r>
              <a:rPr lang="fr-FR" dirty="0" err="1"/>
              <a:t>indonesie</a:t>
            </a:r>
            <a:r>
              <a:rPr lang="fr-FR" dirty="0"/>
              <a:t>-</a:t>
            </a:r>
            <a:r>
              <a:rPr lang="fr-FR" baseline="0" dirty="0"/>
              <a:t> Prison de Lyon – </a:t>
            </a:r>
            <a:r>
              <a:rPr lang="fr-FR" baseline="0" dirty="0" err="1"/>
              <a:t>Lechmaniose</a:t>
            </a:r>
            <a:r>
              <a:rPr lang="fr-FR" baseline="0" dirty="0"/>
              <a:t> cutanée </a:t>
            </a:r>
          </a:p>
          <a:p>
            <a:r>
              <a:rPr lang="fr-FR" baseline="0" dirty="0" err="1"/>
              <a:t>Letospirose</a:t>
            </a:r>
            <a:r>
              <a:rPr lang="fr-FR" baseline="0" dirty="0"/>
              <a:t>: contact direct, fèces , urine</a:t>
            </a:r>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11</a:t>
            </a:fld>
            <a:endParaRPr lang="fr-FR"/>
          </a:p>
        </p:txBody>
      </p:sp>
    </p:spTree>
    <p:extLst>
      <p:ext uri="{BB962C8B-B14F-4D97-AF65-F5344CB8AC3E}">
        <p14:creationId xmlns:p14="http://schemas.microsoft.com/office/powerpoint/2010/main" val="777498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108</a:t>
            </a:fld>
            <a:endParaRPr lang="fr-FR"/>
          </a:p>
        </p:txBody>
      </p:sp>
    </p:spTree>
    <p:extLst>
      <p:ext uri="{BB962C8B-B14F-4D97-AF65-F5344CB8AC3E}">
        <p14:creationId xmlns:p14="http://schemas.microsoft.com/office/powerpoint/2010/main" val="530660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Faire le parallèle avec la lutte contre les moustiques en milieu urbain</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112</a:t>
            </a:fld>
            <a:endParaRPr lang="fr-FR"/>
          </a:p>
        </p:txBody>
      </p:sp>
    </p:spTree>
    <p:extLst>
      <p:ext uri="{BB962C8B-B14F-4D97-AF65-F5344CB8AC3E}">
        <p14:creationId xmlns:p14="http://schemas.microsoft.com/office/powerpoint/2010/main" val="144493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12</a:t>
            </a:fld>
            <a:endParaRPr lang="fr-FR"/>
          </a:p>
        </p:txBody>
      </p:sp>
    </p:spTree>
    <p:extLst>
      <p:ext uri="{BB962C8B-B14F-4D97-AF65-F5344CB8AC3E}">
        <p14:creationId xmlns:p14="http://schemas.microsoft.com/office/powerpoint/2010/main" val="58547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13</a:t>
            </a:fld>
            <a:endParaRPr lang="fr-FR"/>
          </a:p>
        </p:txBody>
      </p:sp>
    </p:spTree>
    <p:extLst>
      <p:ext uri="{BB962C8B-B14F-4D97-AF65-F5344CB8AC3E}">
        <p14:creationId xmlns:p14="http://schemas.microsoft.com/office/powerpoint/2010/main" val="20543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endParaRPr lang="fr-FR" dirty="0" smtClean="0"/>
          </a:p>
          <a:p>
            <a:r>
              <a:rPr lang="fr-FR" dirty="0" smtClean="0"/>
              <a:t>Un produit </a:t>
            </a:r>
            <a:r>
              <a:rPr lang="fr-FR" b="1" dirty="0" err="1" smtClean="0"/>
              <a:t>rodenticide</a:t>
            </a:r>
            <a:r>
              <a:rPr lang="fr-FR" dirty="0" smtClean="0"/>
              <a:t> (du latin, </a:t>
            </a:r>
            <a:r>
              <a:rPr lang="fr-FR" dirty="0" err="1" smtClean="0"/>
              <a:t>rodere</a:t>
            </a:r>
            <a:r>
              <a:rPr lang="fr-FR" dirty="0" smtClean="0"/>
              <a:t>, ronger) </a:t>
            </a:r>
          </a:p>
          <a:p>
            <a:r>
              <a:rPr lang="fr-FR" dirty="0" smtClean="0"/>
              <a:t>Les anticoagulants sont les plus pratiques et les plus utilisés, car ne présentant pas d'aversion alimentaire, </a:t>
            </a:r>
          </a:p>
          <a:p>
            <a:r>
              <a:rPr lang="fr-FR" dirty="0" smtClean="0"/>
              <a:t>Il existe un antidote en cas d'empoisonnement humain ou d'animaux domestiques (chiens, chat) à la suite de la consommation accidentelle de grains empoisonnés, d'appâts empoisonnés, </a:t>
            </a:r>
          </a:p>
          <a:p>
            <a:r>
              <a:rPr lang="fr-FR" dirty="0" smtClean="0"/>
              <a:t>Des souches de </a:t>
            </a:r>
            <a:r>
              <a:rPr lang="fr-FR" b="1" u="sng" dirty="0" smtClean="0">
                <a:solidFill>
                  <a:srgbClr val="FFFF00"/>
                </a:solidFill>
              </a:rPr>
              <a:t>rats et souris résistantes </a:t>
            </a:r>
            <a:r>
              <a:rPr lang="fr-FR" dirty="0" smtClean="0"/>
              <a:t>semblent de plus en plus nombreuses.</a:t>
            </a:r>
          </a:p>
          <a:p>
            <a:endParaRPr lang="fr-FR" dirty="0" smtClean="0"/>
          </a:p>
          <a:p>
            <a:r>
              <a:rPr lang="fr-FR" b="1" dirty="0" smtClean="0"/>
              <a:t>Hypercalcémie</a:t>
            </a:r>
            <a:r>
              <a:rPr lang="fr-FR" dirty="0" smtClean="0"/>
              <a:t> Cholécalciférol est un poison car elle permet l'absorption du calcium dans l'organisme. Cette absorption est mortelle pour les souris et autres animaux nuisibles, parce que l'augmentation des niveaux de calcium conduit à la minéralisation (formation de cristaux) dans les vaisseaux sanguins, l'estomac, les reins et les poumons et conduit à des problèmes cardiaques, des hémorragies, une insuffisance rénale et la mort.</a:t>
            </a:r>
          </a:p>
          <a:p>
            <a:endParaRPr lang="fr-FR" dirty="0" smtClean="0"/>
          </a:p>
          <a:p>
            <a:r>
              <a:rPr lang="fr-FR" dirty="0" smtClean="0"/>
              <a:t>La </a:t>
            </a:r>
            <a:r>
              <a:rPr lang="fr-FR" b="1" dirty="0" smtClean="0"/>
              <a:t>strychnine</a:t>
            </a:r>
            <a:r>
              <a:rPr lang="fr-FR" dirty="0" smtClean="0"/>
              <a:t> est un </a:t>
            </a:r>
            <a:r>
              <a:rPr lang="fr-FR" b="1" u="sng" dirty="0" smtClean="0"/>
              <a:t>alcaloïde</a:t>
            </a:r>
            <a:r>
              <a:rPr lang="fr-FR" dirty="0" smtClean="0"/>
              <a:t> très toxique extrait de la noix vomique, fruit du </a:t>
            </a:r>
            <a:r>
              <a:rPr lang="fr-FR" b="1" u="sng" dirty="0" smtClean="0"/>
              <a:t>Strychnos </a:t>
            </a:r>
            <a:r>
              <a:rPr lang="fr-FR" b="1" u="sng" dirty="0" err="1" smtClean="0"/>
              <a:t>nux-vomica</a:t>
            </a:r>
            <a:r>
              <a:rPr lang="fr-FR" dirty="0" smtClean="0"/>
              <a:t>. À très faible concentration, comme beaucoup d'alcaloïdes, il est utilisé en pharmacie, pour ses propriétés stimulantes. Il était autrefois utilisé dans la lutte contre les corbeaux et les petits </a:t>
            </a:r>
            <a:r>
              <a:rPr lang="fr-FR" b="1" u="sng" dirty="0" smtClean="0"/>
              <a:t>rongeurs</a:t>
            </a:r>
            <a:r>
              <a:rPr lang="fr-FR" dirty="0" smtClean="0"/>
              <a:t> (utilisation interdite en France depuis 1999).</a:t>
            </a:r>
          </a:p>
          <a:p>
            <a:endParaRPr lang="fr-FR" dirty="0" smtClean="0"/>
          </a:p>
          <a:p>
            <a:r>
              <a:rPr lang="fr-FR" dirty="0" smtClean="0"/>
              <a:t>1922 décès troupeau de bovins ayant ingérés du foin moisi : la coumarine ayant fermentée génère des dérivés anticoagulants. Mais la </a:t>
            </a:r>
            <a:r>
              <a:rPr lang="fr-FR" b="1" u="sng" dirty="0" smtClean="0"/>
              <a:t>fermentation</a:t>
            </a:r>
            <a:r>
              <a:rPr lang="fr-FR" dirty="0" smtClean="0"/>
              <a:t> humide de foin qui renferme de la coumarine (en raison de la présence de mélilot) génère des dérivés </a:t>
            </a:r>
            <a:r>
              <a:rPr lang="fr-FR" b="1" u="sng" dirty="0" smtClean="0"/>
              <a:t>anticoagulants</a:t>
            </a:r>
            <a:r>
              <a:rPr lang="fr-FR" dirty="0" smtClean="0"/>
              <a:t>, qui entraînent des </a:t>
            </a:r>
            <a:r>
              <a:rPr lang="fr-FR" b="1" u="sng" dirty="0" smtClean="0"/>
              <a:t>hémorragies</a:t>
            </a:r>
            <a:r>
              <a:rPr lang="fr-FR" dirty="0" smtClean="0"/>
              <a:t> chez les </a:t>
            </a:r>
            <a:r>
              <a:rPr lang="fr-FR" b="1" u="sng" dirty="0" smtClean="0"/>
              <a:t>herbivores</a:t>
            </a:r>
            <a:r>
              <a:rPr lang="fr-FR" dirty="0" smtClean="0"/>
              <a:t> qui en consomment. </a:t>
            </a:r>
          </a:p>
          <a:p>
            <a:endParaRPr lang="fr-FR" dirty="0" smtClean="0"/>
          </a:p>
          <a:p>
            <a:r>
              <a:rPr lang="fr-FR" b="1" dirty="0" smtClean="0"/>
              <a:t>Coumarine</a:t>
            </a:r>
            <a:r>
              <a:rPr lang="fr-FR" dirty="0" smtClean="0"/>
              <a:t> : La coumarine est une substance naturelle organique aromatique. Son odeur de foin fraîchement coupé a attiré l'attention des parfumeurs sur elle dès le XIXe siècle. Plus d’un millier de coumarines naturelles ont été décrites.</a:t>
            </a:r>
          </a:p>
          <a:p>
            <a:r>
              <a:rPr lang="fr-FR" dirty="0" smtClean="0"/>
              <a:t>La coumarine utilisée en parfumerie (</a:t>
            </a:r>
            <a:r>
              <a:rPr lang="fr-FR" b="1" u="sng" dirty="0" err="1" smtClean="0"/>
              <a:t>Shalimar</a:t>
            </a:r>
            <a:r>
              <a:rPr lang="fr-FR" b="1" u="sng" dirty="0" smtClean="0"/>
              <a:t> </a:t>
            </a:r>
            <a:r>
              <a:rPr lang="fr-FR" dirty="0" smtClean="0"/>
              <a:t>de </a:t>
            </a:r>
            <a:r>
              <a:rPr lang="fr-FR" b="1" u="sng" dirty="0" smtClean="0"/>
              <a:t>Guerlain </a:t>
            </a:r>
            <a:r>
              <a:rPr lang="fr-FR" dirty="0" smtClean="0"/>
              <a:t>ou </a:t>
            </a:r>
            <a:r>
              <a:rPr lang="fr-FR" b="1" u="sng" dirty="0" smtClean="0"/>
              <a:t>Contradiction </a:t>
            </a:r>
            <a:r>
              <a:rPr lang="fr-FR" dirty="0" smtClean="0"/>
              <a:t>de </a:t>
            </a:r>
            <a:r>
              <a:rPr lang="fr-FR" b="1" u="sng" dirty="0" smtClean="0"/>
              <a:t>Calvin Klein</a:t>
            </a:r>
            <a:r>
              <a:rPr lang="fr-FR" dirty="0" smtClean="0"/>
              <a:t>) ou pour aromatiser les aliments ou les boissons est surtout obtenue par synthèse.</a:t>
            </a:r>
          </a:p>
          <a:p>
            <a:endParaRPr lang="fr-FR" dirty="0" smtClean="0"/>
          </a:p>
          <a:p>
            <a:r>
              <a:rPr lang="fr-FR" dirty="0" smtClean="0"/>
              <a:t>Le 4-hydroxy-3-[1-(4-nitrophényl)-3-oxobutyl]coumarine, appelé usuellement </a:t>
            </a:r>
            <a:r>
              <a:rPr lang="fr-FR" b="1" u="sng" dirty="0" err="1" smtClean="0"/>
              <a:t>acénocoumarol</a:t>
            </a:r>
            <a:r>
              <a:rPr lang="fr-FR" dirty="0" smtClean="0"/>
              <a:t>, est </a:t>
            </a:r>
            <a:r>
              <a:rPr lang="fr-FR" b="1" u="sng" dirty="0" smtClean="0"/>
              <a:t>antagoniste de la vitamine K </a:t>
            </a:r>
            <a:r>
              <a:rPr lang="fr-FR" dirty="0" smtClean="0"/>
              <a:t>et inhibiteur de la </a:t>
            </a:r>
            <a:r>
              <a:rPr lang="fr-FR" b="1" u="sng" dirty="0" smtClean="0"/>
              <a:t>synthèse </a:t>
            </a:r>
            <a:r>
              <a:rPr lang="fr-FR" dirty="0" smtClean="0"/>
              <a:t>des facteurs de la </a:t>
            </a:r>
            <a:r>
              <a:rPr lang="fr-FR" b="1" u="sng" dirty="0" smtClean="0"/>
              <a:t>coagulation </a:t>
            </a:r>
            <a:r>
              <a:rPr lang="fr-FR" dirty="0" err="1" smtClean="0"/>
              <a:t>vitamino</a:t>
            </a:r>
            <a:r>
              <a:rPr lang="fr-FR" dirty="0" smtClean="0"/>
              <a:t>-K-dépendants. Ses propriétés anticoagulantes sont utilisées dans la </a:t>
            </a:r>
            <a:r>
              <a:rPr lang="fr-FR" b="1" u="sng" dirty="0" smtClean="0"/>
              <a:t>thérapie </a:t>
            </a:r>
            <a:r>
              <a:rPr lang="fr-FR" dirty="0" smtClean="0"/>
              <a:t>des </a:t>
            </a:r>
            <a:r>
              <a:rPr lang="fr-FR" b="1" u="sng" dirty="0" smtClean="0"/>
              <a:t>maladies thromboemboliques</a:t>
            </a:r>
            <a:endParaRPr lang="fr-FR" b="1" u="sng" dirty="0"/>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15</a:t>
            </a:fld>
            <a:endParaRPr lang="fr-FR"/>
          </a:p>
        </p:txBody>
      </p:sp>
    </p:spTree>
    <p:extLst>
      <p:ext uri="{BB962C8B-B14F-4D97-AF65-F5344CB8AC3E}">
        <p14:creationId xmlns:p14="http://schemas.microsoft.com/office/powerpoint/2010/main" val="354443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existe deux génération d'anticoagulants. Il a été développé une seconde génération, plus toxique et dont la persistance dans le foie est beaucoup plus longue pour lutter contre les résistances apparues depuis les années 1960. Ces résistances se sont très largement répandues et transmises de génération en génération chez le rat et la souris.</a:t>
            </a:r>
            <a:br>
              <a:rPr lang="fr-FR" dirty="0"/>
            </a:br>
            <a:r>
              <a:rPr lang="fr-FR" dirty="0"/>
              <a:t>Par rapport à la première génération, les doses léthales (quantités à ingérer pour entraîner la mort) sont jusqu'à 100X plus faibles avec la seconde génération et la persistance de l'effet toxique peut aller jusqu'à 28 j pour une ingestion unique</a:t>
            </a:r>
            <a:r>
              <a:rPr lang="fr-FR" dirty="0" smtClean="0"/>
              <a:t>!</a:t>
            </a:r>
            <a:endParaRPr lang="fr-FR" dirty="0"/>
          </a:p>
          <a:p>
            <a:r>
              <a:rPr lang="fr-FR" b="1" dirty="0" smtClean="0"/>
              <a:t>	risque </a:t>
            </a:r>
            <a:r>
              <a:rPr lang="fr-FR" b="1" dirty="0"/>
              <a:t>toxique</a:t>
            </a:r>
            <a:r>
              <a:rPr lang="fr-FR" dirty="0"/>
              <a:t> </a:t>
            </a:r>
            <a:r>
              <a:rPr lang="fr-FR" dirty="0" smtClean="0"/>
              <a:t>	</a:t>
            </a:r>
            <a:r>
              <a:rPr lang="fr-FR" b="1" dirty="0" smtClean="0"/>
              <a:t>persistance de la toxicité</a:t>
            </a:r>
            <a:r>
              <a:rPr lang="fr-FR" dirty="0" smtClean="0"/>
              <a:t> </a:t>
            </a:r>
          </a:p>
          <a:p>
            <a:r>
              <a:rPr lang="fr-FR" b="1" dirty="0" smtClean="0"/>
              <a:t>1ère génération </a:t>
            </a:r>
            <a:r>
              <a:rPr lang="fr-FR" dirty="0" smtClean="0"/>
              <a:t>consommation répétée sur plusieurs jours 1 à 2 semaines</a:t>
            </a:r>
          </a:p>
          <a:p>
            <a:r>
              <a:rPr lang="fr-FR" b="1" dirty="0" smtClean="0"/>
              <a:t>2ème génération A </a:t>
            </a:r>
            <a:r>
              <a:rPr lang="fr-FR" b="0" dirty="0" smtClean="0"/>
              <a:t>1 à 3 </a:t>
            </a:r>
            <a:r>
              <a:rPr lang="fr-FR" dirty="0" smtClean="0"/>
              <a:t>ingestion 2 à 3 semaines</a:t>
            </a:r>
          </a:p>
          <a:p>
            <a:r>
              <a:rPr lang="fr-FR" b="1" dirty="0" smtClean="0"/>
              <a:t>2ème génération B</a:t>
            </a:r>
            <a:r>
              <a:rPr lang="fr-FR" dirty="0" smtClean="0"/>
              <a:t>  ingestion unique   1 mois ou plus</a:t>
            </a:r>
          </a:p>
        </p:txBody>
      </p:sp>
      <p:sp>
        <p:nvSpPr>
          <p:cNvPr id="4" name="Espace réservé du numéro de diapositive 3"/>
          <p:cNvSpPr>
            <a:spLocks noGrp="1"/>
          </p:cNvSpPr>
          <p:nvPr>
            <p:ph type="sldNum" sz="quarter" idx="10"/>
          </p:nvPr>
        </p:nvSpPr>
        <p:spPr/>
        <p:txBody>
          <a:bodyPr/>
          <a:lstStyle/>
          <a:p>
            <a:fld id="{00F32B19-7E4B-4865-A0E5-3CB2CF30DCFC}" type="slidenum">
              <a:rPr lang="fr-FR" smtClean="0"/>
              <a:pPr/>
              <a:t>20</a:t>
            </a:fld>
            <a:endParaRPr lang="fr-FR"/>
          </a:p>
        </p:txBody>
      </p:sp>
    </p:spTree>
    <p:extLst>
      <p:ext uri="{BB962C8B-B14F-4D97-AF65-F5344CB8AC3E}">
        <p14:creationId xmlns:p14="http://schemas.microsoft.com/office/powerpoint/2010/main" val="80502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molécules anticoagulantes utilisées chez l’homme dans le cadre thérapeutique diffèrent de celles utilisées dans le cadre de la lutte contre les rongeurs, </a:t>
            </a:r>
          </a:p>
          <a:p>
            <a:r>
              <a:rPr lang="fr-FR" sz="1200" b="0" i="0" u="none" strike="noStrike" kern="1200" baseline="0" dirty="0" smtClean="0">
                <a:solidFill>
                  <a:schemeClr val="tx1"/>
                </a:solidFill>
                <a:latin typeface="+mn-lt"/>
                <a:ea typeface="+mn-ea"/>
                <a:cs typeface="+mn-cs"/>
              </a:rPr>
              <a:t>Aucune molécule utilisée chez l’homme ne l’est chez le rongeur et inversement.</a:t>
            </a:r>
          </a:p>
          <a:p>
            <a:r>
              <a:rPr lang="fr-FR" sz="1200" b="0" i="0" u="none" strike="noStrike" kern="1200" baseline="0" dirty="0" smtClean="0">
                <a:solidFill>
                  <a:schemeClr val="tx1"/>
                </a:solidFill>
                <a:latin typeface="+mn-lt"/>
                <a:ea typeface="+mn-ea"/>
                <a:cs typeface="+mn-cs"/>
              </a:rPr>
              <a:t>La spécialisation de chaque anticoagulant est donc complète.</a:t>
            </a:r>
            <a:endParaRPr lang="fr-FR" dirty="0"/>
          </a:p>
        </p:txBody>
      </p:sp>
      <p:sp>
        <p:nvSpPr>
          <p:cNvPr id="4" name="Espace réservé du numéro de diapositive 3"/>
          <p:cNvSpPr>
            <a:spLocks noGrp="1"/>
          </p:cNvSpPr>
          <p:nvPr>
            <p:ph type="sldNum" sz="quarter" idx="10"/>
          </p:nvPr>
        </p:nvSpPr>
        <p:spPr/>
        <p:txBody>
          <a:bodyPr/>
          <a:lstStyle/>
          <a:p>
            <a:fld id="{7BA3ED9E-983D-4280-A5D0-031A740B670D}" type="slidenum">
              <a:rPr lang="fr-FR" smtClean="0"/>
              <a:pPr/>
              <a:t>22</a:t>
            </a:fld>
            <a:endParaRPr lang="fr-FR"/>
          </a:p>
        </p:txBody>
      </p:sp>
    </p:spTree>
    <p:extLst>
      <p:ext uri="{BB962C8B-B14F-4D97-AF65-F5344CB8AC3E}">
        <p14:creationId xmlns:p14="http://schemas.microsoft.com/office/powerpoint/2010/main" val="8377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22BEC36-A362-4216-9671-FDAC60FF994F}" type="datetime1">
              <a:rPr lang="fr-FR" smtClean="0"/>
              <a:t>24/10/2018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49AA88-FCC8-40E8-A801-2D9B4373889A}" type="datetime1">
              <a:rPr lang="fr-FR" smtClean="0"/>
              <a:t>24/10/2018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300008B-7086-4994-96FE-522FE504D8B1}" type="datetime1">
              <a:rPr lang="fr-FR" smtClean="0"/>
              <a:t>24/10/2018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138D125-B3AC-4EDE-9D64-E36C9967BF9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ADB6D51A-D9B0-489D-BC4C-C051FA770AE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C04FDC8E-296E-42D9-93FD-66D503802173}"/>
              </a:ext>
            </a:extLst>
          </p:cNvPr>
          <p:cNvSpPr>
            <a:spLocks noGrp="1"/>
          </p:cNvSpPr>
          <p:nvPr>
            <p:ph type="dt" sz="half" idx="10"/>
          </p:nvPr>
        </p:nvSpPr>
        <p:spPr/>
        <p:txBody>
          <a:bodyPr/>
          <a:lstStyle/>
          <a:p>
            <a:fld id="{3492E16F-61A3-4F5A-A77A-DA7C9AB9EE81}" type="datetime1">
              <a:rPr lang="fr-FR" smtClean="0"/>
              <a:t>24/10/2018</a:t>
            </a:fld>
            <a:endParaRPr lang="fr-FR"/>
          </a:p>
        </p:txBody>
      </p:sp>
      <p:sp>
        <p:nvSpPr>
          <p:cNvPr id="5" name="Espace réservé du pied de page 4">
            <a:extLst>
              <a:ext uri="{FF2B5EF4-FFF2-40B4-BE49-F238E27FC236}">
                <a16:creationId xmlns="" xmlns:a16="http://schemas.microsoft.com/office/drawing/2014/main" id="{B70CF01C-4571-46A3-9180-8DC5A6B50B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76261FB-E87A-4CE8-8641-99B0ABCF6E54}"/>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765149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3276674-D24E-4A1A-A0D5-5DC393B13E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55C2B74-AAED-4EC8-80C0-A50E650AFFB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1D00AC3-8631-454D-8183-5FF2D0399BF4}"/>
              </a:ext>
            </a:extLst>
          </p:cNvPr>
          <p:cNvSpPr>
            <a:spLocks noGrp="1"/>
          </p:cNvSpPr>
          <p:nvPr>
            <p:ph type="dt" sz="half" idx="10"/>
          </p:nvPr>
        </p:nvSpPr>
        <p:spPr/>
        <p:txBody>
          <a:bodyPr/>
          <a:lstStyle/>
          <a:p>
            <a:fld id="{EF540687-B4B5-44B2-8E12-EE9043364C5C}" type="datetime1">
              <a:rPr lang="fr-FR" smtClean="0"/>
              <a:t>24/10/2018</a:t>
            </a:fld>
            <a:endParaRPr lang="fr-FR"/>
          </a:p>
        </p:txBody>
      </p:sp>
      <p:sp>
        <p:nvSpPr>
          <p:cNvPr id="5" name="Espace réservé du pied de page 4">
            <a:extLst>
              <a:ext uri="{FF2B5EF4-FFF2-40B4-BE49-F238E27FC236}">
                <a16:creationId xmlns="" xmlns:a16="http://schemas.microsoft.com/office/drawing/2014/main" id="{C2E31CCF-6543-4194-8D74-7587A21E03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54BD3F8-1DC9-4899-BAF4-98E36129DD86}"/>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14960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B700DA-40E2-45A3-BEC7-B00C36EB28A8}"/>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0D1C5F23-7C6A-4A15-A7FA-844972A8FDF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9EBACF61-87B6-42D3-BA18-FC3507295BFA}"/>
              </a:ext>
            </a:extLst>
          </p:cNvPr>
          <p:cNvSpPr>
            <a:spLocks noGrp="1"/>
          </p:cNvSpPr>
          <p:nvPr>
            <p:ph type="dt" sz="half" idx="10"/>
          </p:nvPr>
        </p:nvSpPr>
        <p:spPr/>
        <p:txBody>
          <a:bodyPr/>
          <a:lstStyle/>
          <a:p>
            <a:fld id="{B597F097-500A-4D53-B055-59CA14385241}" type="datetime1">
              <a:rPr lang="fr-FR" smtClean="0"/>
              <a:t>24/10/2018</a:t>
            </a:fld>
            <a:endParaRPr lang="fr-FR"/>
          </a:p>
        </p:txBody>
      </p:sp>
      <p:sp>
        <p:nvSpPr>
          <p:cNvPr id="5" name="Espace réservé du pied de page 4">
            <a:extLst>
              <a:ext uri="{FF2B5EF4-FFF2-40B4-BE49-F238E27FC236}">
                <a16:creationId xmlns="" xmlns:a16="http://schemas.microsoft.com/office/drawing/2014/main" id="{4947B4E5-BA22-4868-AA4D-5BE9249EF5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7667048-48DD-46AD-877D-76E592EB22E4}"/>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351806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127D4BA-210F-400E-B4C6-51CA02D050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C114D6D-88E0-4BC1-B893-2E002724C5EE}"/>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321CDF96-DEFD-4324-B670-1C69C213D3D9}"/>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37E47DC7-75DF-42F3-B1D6-189609E46593}"/>
              </a:ext>
            </a:extLst>
          </p:cNvPr>
          <p:cNvSpPr>
            <a:spLocks noGrp="1"/>
          </p:cNvSpPr>
          <p:nvPr>
            <p:ph type="dt" sz="half" idx="10"/>
          </p:nvPr>
        </p:nvSpPr>
        <p:spPr/>
        <p:txBody>
          <a:bodyPr/>
          <a:lstStyle/>
          <a:p>
            <a:fld id="{CC515943-A02F-4A63-BB72-A2F7C86A8580}" type="datetime1">
              <a:rPr lang="fr-FR" smtClean="0"/>
              <a:t>24/10/2018</a:t>
            </a:fld>
            <a:endParaRPr lang="fr-FR"/>
          </a:p>
        </p:txBody>
      </p:sp>
      <p:sp>
        <p:nvSpPr>
          <p:cNvPr id="6" name="Espace réservé du pied de page 5">
            <a:extLst>
              <a:ext uri="{FF2B5EF4-FFF2-40B4-BE49-F238E27FC236}">
                <a16:creationId xmlns="" xmlns:a16="http://schemas.microsoft.com/office/drawing/2014/main" id="{D97F321B-2A9A-4CA2-B71E-F6C49C7B55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FE8A7039-DDCF-4BFE-BD7E-BBBA3E03FF26}"/>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296200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CB5169-7389-4395-A81A-58D1EC89F6D7}"/>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8FE1CA30-7966-40C7-8C34-53FBF0476B6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360A87D6-CA00-4E26-9D9C-01DB89F8E072}"/>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815F57D-4AC4-4E4B-8ED9-AB303E5077A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B4535E5E-38BE-4FC3-AA9A-641A2AA06D8D}"/>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4AE57F8B-0A99-43FD-9454-ADC1C81CEEDE}"/>
              </a:ext>
            </a:extLst>
          </p:cNvPr>
          <p:cNvSpPr>
            <a:spLocks noGrp="1"/>
          </p:cNvSpPr>
          <p:nvPr>
            <p:ph type="dt" sz="half" idx="10"/>
          </p:nvPr>
        </p:nvSpPr>
        <p:spPr/>
        <p:txBody>
          <a:bodyPr/>
          <a:lstStyle/>
          <a:p>
            <a:fld id="{BC9656F5-50B5-4C96-98CF-6AB2838DEA46}" type="datetime1">
              <a:rPr lang="fr-FR" smtClean="0"/>
              <a:t>24/10/2018</a:t>
            </a:fld>
            <a:endParaRPr lang="fr-FR"/>
          </a:p>
        </p:txBody>
      </p:sp>
      <p:sp>
        <p:nvSpPr>
          <p:cNvPr id="8" name="Espace réservé du pied de page 7">
            <a:extLst>
              <a:ext uri="{FF2B5EF4-FFF2-40B4-BE49-F238E27FC236}">
                <a16:creationId xmlns="" xmlns:a16="http://schemas.microsoft.com/office/drawing/2014/main" id="{EDCDA4E1-AC17-4D8B-80C1-203A8E0D5C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2316B57-C36A-402B-B077-0063ADA613E2}"/>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4602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6984820-C72B-4823-9F70-934B04DECE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D3E23E7-B86C-4449-94D0-8A056A650249}"/>
              </a:ext>
            </a:extLst>
          </p:cNvPr>
          <p:cNvSpPr>
            <a:spLocks noGrp="1"/>
          </p:cNvSpPr>
          <p:nvPr>
            <p:ph type="dt" sz="half" idx="10"/>
          </p:nvPr>
        </p:nvSpPr>
        <p:spPr/>
        <p:txBody>
          <a:bodyPr/>
          <a:lstStyle/>
          <a:p>
            <a:fld id="{1C7CDD4C-B8D5-471A-B387-1A25BEFAA44E}" type="datetime1">
              <a:rPr lang="fr-FR" smtClean="0"/>
              <a:t>24/10/2018</a:t>
            </a:fld>
            <a:endParaRPr lang="fr-FR"/>
          </a:p>
        </p:txBody>
      </p:sp>
      <p:sp>
        <p:nvSpPr>
          <p:cNvPr id="4" name="Espace réservé du pied de page 3">
            <a:extLst>
              <a:ext uri="{FF2B5EF4-FFF2-40B4-BE49-F238E27FC236}">
                <a16:creationId xmlns="" xmlns:a16="http://schemas.microsoft.com/office/drawing/2014/main" id="{BE72C237-A859-4ABA-A3A5-6B65F575D9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AF0C1E31-DAE3-48F5-88A2-FE32B20508D8}"/>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1874722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113041D-6AE6-4FAE-9E19-89C6F637FC15}"/>
              </a:ext>
            </a:extLst>
          </p:cNvPr>
          <p:cNvSpPr>
            <a:spLocks noGrp="1"/>
          </p:cNvSpPr>
          <p:nvPr>
            <p:ph type="dt" sz="half" idx="10"/>
          </p:nvPr>
        </p:nvSpPr>
        <p:spPr/>
        <p:txBody>
          <a:bodyPr/>
          <a:lstStyle/>
          <a:p>
            <a:fld id="{0CA3C270-97C1-4016-958A-CA16EF2F113C}" type="datetime1">
              <a:rPr lang="fr-FR" smtClean="0"/>
              <a:t>24/10/2018</a:t>
            </a:fld>
            <a:endParaRPr lang="fr-FR"/>
          </a:p>
        </p:txBody>
      </p:sp>
      <p:sp>
        <p:nvSpPr>
          <p:cNvPr id="3" name="Espace réservé du pied de page 2">
            <a:extLst>
              <a:ext uri="{FF2B5EF4-FFF2-40B4-BE49-F238E27FC236}">
                <a16:creationId xmlns="" xmlns:a16="http://schemas.microsoft.com/office/drawing/2014/main" id="{48FC3344-808B-4173-95B7-3CFC1B4FE1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341173B7-BE8C-49B9-8709-53C32396D9DC}"/>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353527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F8F5AA-A24C-4995-9A53-54C68ACE520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01604108-2B56-473B-8ECF-9957A3E4BC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19C423CE-6EBA-4955-885F-20ECF20BF8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CF14A24C-396E-4EA0-9C06-B699B524A74D}"/>
              </a:ext>
            </a:extLst>
          </p:cNvPr>
          <p:cNvSpPr>
            <a:spLocks noGrp="1"/>
          </p:cNvSpPr>
          <p:nvPr>
            <p:ph type="dt" sz="half" idx="10"/>
          </p:nvPr>
        </p:nvSpPr>
        <p:spPr/>
        <p:txBody>
          <a:bodyPr/>
          <a:lstStyle/>
          <a:p>
            <a:fld id="{258F4BB2-30C5-42A0-AB6A-7B6FE05EF6F6}" type="datetime1">
              <a:rPr lang="fr-FR" smtClean="0"/>
              <a:t>24/10/2018</a:t>
            </a:fld>
            <a:endParaRPr lang="fr-FR"/>
          </a:p>
        </p:txBody>
      </p:sp>
      <p:sp>
        <p:nvSpPr>
          <p:cNvPr id="6" name="Espace réservé du pied de page 5">
            <a:extLst>
              <a:ext uri="{FF2B5EF4-FFF2-40B4-BE49-F238E27FC236}">
                <a16:creationId xmlns="" xmlns:a16="http://schemas.microsoft.com/office/drawing/2014/main" id="{790ED6AE-2F88-4615-AB8D-743D0517D2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5D27159-4C2C-4D5E-B05C-FD16C5B424A6}"/>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79170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FFD60124-65D2-46BB-8393-F0782A0232CB}" type="datetime1">
              <a:rPr lang="fr-FR" smtClean="0"/>
              <a:t>24/10/2018</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A2FF6F-FEEF-4235-A332-D1B446A47BD9}" type="slidenum">
              <a:rPr lang="fr-FR" smtClean="0"/>
              <a:pPr/>
              <a:t>‹N°›</a:t>
            </a:fld>
            <a:endParaRPr lang="fr-FR" dirty="0"/>
          </a:p>
        </p:txBody>
      </p:sp>
      <p:sp>
        <p:nvSpPr>
          <p:cNvPr id="7" name="Titre 6">
            <a:extLst>
              <a:ext uri="{FF2B5EF4-FFF2-40B4-BE49-F238E27FC236}">
                <a16:creationId xmlns="" xmlns:a16="http://schemas.microsoft.com/office/drawing/2014/main" id="{E1A35157-B19D-420F-B8B6-6F17869397A7}"/>
              </a:ext>
            </a:extLst>
          </p:cNvPr>
          <p:cNvSpPr>
            <a:spLocks noGrp="1"/>
          </p:cNvSpPr>
          <p:nvPr>
            <p:ph type="title"/>
          </p:nvPr>
        </p:nvSpPr>
        <p:spPr/>
        <p:txBody>
          <a:bodyPr/>
          <a:lstStyle/>
          <a:p>
            <a:r>
              <a:rPr lang="fr-FR"/>
              <a:t>Modifiez le style du 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5E3B9EA-4E80-4564-8D75-0EAE2542A13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218B554B-029D-464E-9F1E-B9D453545E8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485F453B-C68E-42E2-B1F4-BC4E8112D8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ED027A86-BFA5-4CBA-8CC4-BCAA763E956F}"/>
              </a:ext>
            </a:extLst>
          </p:cNvPr>
          <p:cNvSpPr>
            <a:spLocks noGrp="1"/>
          </p:cNvSpPr>
          <p:nvPr>
            <p:ph type="dt" sz="half" idx="10"/>
          </p:nvPr>
        </p:nvSpPr>
        <p:spPr/>
        <p:txBody>
          <a:bodyPr/>
          <a:lstStyle/>
          <a:p>
            <a:fld id="{A9EC44AF-39B3-4758-BF12-3831C3472750}" type="datetime1">
              <a:rPr lang="fr-FR" smtClean="0"/>
              <a:t>24/10/2018</a:t>
            </a:fld>
            <a:endParaRPr lang="fr-FR"/>
          </a:p>
        </p:txBody>
      </p:sp>
      <p:sp>
        <p:nvSpPr>
          <p:cNvPr id="6" name="Espace réservé du pied de page 5">
            <a:extLst>
              <a:ext uri="{FF2B5EF4-FFF2-40B4-BE49-F238E27FC236}">
                <a16:creationId xmlns="" xmlns:a16="http://schemas.microsoft.com/office/drawing/2014/main" id="{DF47C5D6-7566-40A8-A0CB-0712906D31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CB0F097-3E35-4352-BC05-2E86AA1F7105}"/>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220061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D30EBE-DC04-4BA9-AAA6-BA00B895E1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E0088406-459E-4EA4-AB81-D5E275E5D13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7D4277D-06C4-459C-B602-001A9528B142}"/>
              </a:ext>
            </a:extLst>
          </p:cNvPr>
          <p:cNvSpPr>
            <a:spLocks noGrp="1"/>
          </p:cNvSpPr>
          <p:nvPr>
            <p:ph type="dt" sz="half" idx="10"/>
          </p:nvPr>
        </p:nvSpPr>
        <p:spPr/>
        <p:txBody>
          <a:bodyPr/>
          <a:lstStyle/>
          <a:p>
            <a:fld id="{8B487FA4-8477-45C1-84D3-4C2086E5852D}" type="datetime1">
              <a:rPr lang="fr-FR" smtClean="0"/>
              <a:t>24/10/2018</a:t>
            </a:fld>
            <a:endParaRPr lang="fr-FR"/>
          </a:p>
        </p:txBody>
      </p:sp>
      <p:sp>
        <p:nvSpPr>
          <p:cNvPr id="5" name="Espace réservé du pied de page 4">
            <a:extLst>
              <a:ext uri="{FF2B5EF4-FFF2-40B4-BE49-F238E27FC236}">
                <a16:creationId xmlns="" xmlns:a16="http://schemas.microsoft.com/office/drawing/2014/main" id="{767E5242-5A23-4558-B08E-16E2472020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08EC9A0-0D34-482F-9297-AE65A9AACB1E}"/>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254401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56B2270A-0E98-4BC9-931E-14B0617B879E}"/>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02B7B409-AA6A-4675-B25B-E02F9E57FED0}"/>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8F44128-29D0-4037-92E1-8C531CE85AD8}"/>
              </a:ext>
            </a:extLst>
          </p:cNvPr>
          <p:cNvSpPr>
            <a:spLocks noGrp="1"/>
          </p:cNvSpPr>
          <p:nvPr>
            <p:ph type="dt" sz="half" idx="10"/>
          </p:nvPr>
        </p:nvSpPr>
        <p:spPr/>
        <p:txBody>
          <a:bodyPr/>
          <a:lstStyle/>
          <a:p>
            <a:fld id="{F9CFD24C-9D38-473C-96DD-EE05E289D920}" type="datetime1">
              <a:rPr lang="fr-FR" smtClean="0"/>
              <a:t>24/10/2018</a:t>
            </a:fld>
            <a:endParaRPr lang="fr-FR"/>
          </a:p>
        </p:txBody>
      </p:sp>
      <p:sp>
        <p:nvSpPr>
          <p:cNvPr id="5" name="Espace réservé du pied de page 4">
            <a:extLst>
              <a:ext uri="{FF2B5EF4-FFF2-40B4-BE49-F238E27FC236}">
                <a16:creationId xmlns="" xmlns:a16="http://schemas.microsoft.com/office/drawing/2014/main" id="{D6C315DC-D690-447A-AC26-395B5D1770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0476620-53EC-458A-ABCD-E3DD1985EF2A}"/>
              </a:ext>
            </a:extLst>
          </p:cNvPr>
          <p:cNvSpPr>
            <a:spLocks noGrp="1"/>
          </p:cNvSpPr>
          <p:nvPr>
            <p:ph type="sldNum" sz="quarter" idx="12"/>
          </p:nvPr>
        </p:nvSpPr>
        <p:spPr/>
        <p:txBody>
          <a:bodyPr/>
          <a:lstStyle/>
          <a:p>
            <a:fld id="{FE9C36DC-41DB-404B-B0CC-E28900B777DC}" type="slidenum">
              <a:rPr lang="fr-FR" smtClean="0"/>
              <a:t>‹N°›</a:t>
            </a:fld>
            <a:endParaRPr lang="fr-FR"/>
          </a:p>
        </p:txBody>
      </p:sp>
    </p:spTree>
    <p:extLst>
      <p:ext uri="{BB962C8B-B14F-4D97-AF65-F5344CB8AC3E}">
        <p14:creationId xmlns:p14="http://schemas.microsoft.com/office/powerpoint/2010/main" val="424303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A0BF0D-B1EF-44A8-BD02-8CFB935F3365}"/>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B4B44110-A5AF-471A-83DA-34CDBECDA1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735348F0-C7A6-4EC3-BD34-F665E901A07F}"/>
              </a:ext>
            </a:extLst>
          </p:cNvPr>
          <p:cNvSpPr>
            <a:spLocks noGrp="1"/>
          </p:cNvSpPr>
          <p:nvPr>
            <p:ph type="dt" sz="half" idx="10"/>
          </p:nvPr>
        </p:nvSpPr>
        <p:spPr/>
        <p:txBody>
          <a:bodyPr/>
          <a:lstStyle/>
          <a:p>
            <a:fld id="{EBF89232-0B62-48C1-9469-D19FE910342B}" type="datetime1">
              <a:rPr lang="fr-FR" smtClean="0"/>
              <a:t>24/10/2018</a:t>
            </a:fld>
            <a:endParaRPr lang="fr-FR"/>
          </a:p>
        </p:txBody>
      </p:sp>
      <p:sp>
        <p:nvSpPr>
          <p:cNvPr id="5" name="Espace réservé du pied de page 4">
            <a:extLst>
              <a:ext uri="{FF2B5EF4-FFF2-40B4-BE49-F238E27FC236}">
                <a16:creationId xmlns="" xmlns:a16="http://schemas.microsoft.com/office/drawing/2014/main" id="{DBA2C84A-4B5E-43D3-A883-81EB022D52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3181337-7FE1-414F-9D48-71BDEF3BAF85}"/>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336219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844BCDE-6223-480E-934D-887FA30AA7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6EBD84E-C8AA-49A7-90A8-4F17FED06BC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D521280-DC37-4A4E-AF73-04178BDAE947}"/>
              </a:ext>
            </a:extLst>
          </p:cNvPr>
          <p:cNvSpPr>
            <a:spLocks noGrp="1"/>
          </p:cNvSpPr>
          <p:nvPr>
            <p:ph type="dt" sz="half" idx="10"/>
          </p:nvPr>
        </p:nvSpPr>
        <p:spPr/>
        <p:txBody>
          <a:bodyPr/>
          <a:lstStyle/>
          <a:p>
            <a:fld id="{91DA1E48-C85E-44D4-A282-9AE73C36716B}" type="datetime1">
              <a:rPr lang="fr-FR" smtClean="0"/>
              <a:t>24/10/2018</a:t>
            </a:fld>
            <a:endParaRPr lang="fr-FR"/>
          </a:p>
        </p:txBody>
      </p:sp>
      <p:sp>
        <p:nvSpPr>
          <p:cNvPr id="5" name="Espace réservé du pied de page 4">
            <a:extLst>
              <a:ext uri="{FF2B5EF4-FFF2-40B4-BE49-F238E27FC236}">
                <a16:creationId xmlns="" xmlns:a16="http://schemas.microsoft.com/office/drawing/2014/main" id="{2F352260-900A-47DC-8D40-ECF758F5FC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5AFC907-752A-4DDC-8373-9A2D1C08C745}"/>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909633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7393B2-41D0-4E2A-9C4E-C5691E1137D1}"/>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F38B357A-DB9B-4214-8E5B-C0C3F05A117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4A72E690-F7C1-49F5-9FEF-810F6F61912E}"/>
              </a:ext>
            </a:extLst>
          </p:cNvPr>
          <p:cNvSpPr>
            <a:spLocks noGrp="1"/>
          </p:cNvSpPr>
          <p:nvPr>
            <p:ph type="dt" sz="half" idx="10"/>
          </p:nvPr>
        </p:nvSpPr>
        <p:spPr/>
        <p:txBody>
          <a:bodyPr/>
          <a:lstStyle/>
          <a:p>
            <a:fld id="{CB29BC97-E95C-47CE-9A9D-8C6DD0E4AB00}" type="datetime1">
              <a:rPr lang="fr-FR" smtClean="0"/>
              <a:t>24/10/2018</a:t>
            </a:fld>
            <a:endParaRPr lang="fr-FR"/>
          </a:p>
        </p:txBody>
      </p:sp>
      <p:sp>
        <p:nvSpPr>
          <p:cNvPr id="5" name="Espace réservé du pied de page 4">
            <a:extLst>
              <a:ext uri="{FF2B5EF4-FFF2-40B4-BE49-F238E27FC236}">
                <a16:creationId xmlns="" xmlns:a16="http://schemas.microsoft.com/office/drawing/2014/main" id="{53FFADF3-A282-42DE-9E05-1C5F62D675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F18F6E1-72EB-4812-9FDF-291F89439415}"/>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930367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D988D62-36EA-4F70-AB77-11AE5471F0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17D5810-2707-4D97-9BEF-D027658842B4}"/>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D6B68D85-087E-4E19-BD7B-28D58D5ED523}"/>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D71E6D5A-A27A-41A2-95C1-CF3D2FE3BA25}"/>
              </a:ext>
            </a:extLst>
          </p:cNvPr>
          <p:cNvSpPr>
            <a:spLocks noGrp="1"/>
          </p:cNvSpPr>
          <p:nvPr>
            <p:ph type="dt" sz="half" idx="10"/>
          </p:nvPr>
        </p:nvSpPr>
        <p:spPr/>
        <p:txBody>
          <a:bodyPr/>
          <a:lstStyle/>
          <a:p>
            <a:fld id="{55762A4D-DDB5-42B1-BD32-C551F7E18DCC}" type="datetime1">
              <a:rPr lang="fr-FR" smtClean="0"/>
              <a:t>24/10/2018</a:t>
            </a:fld>
            <a:endParaRPr lang="fr-FR"/>
          </a:p>
        </p:txBody>
      </p:sp>
      <p:sp>
        <p:nvSpPr>
          <p:cNvPr id="6" name="Espace réservé du pied de page 5">
            <a:extLst>
              <a:ext uri="{FF2B5EF4-FFF2-40B4-BE49-F238E27FC236}">
                <a16:creationId xmlns="" xmlns:a16="http://schemas.microsoft.com/office/drawing/2014/main" id="{0602DE63-9066-4F24-BA05-CBE4B965F2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DC85F00-5A7F-4665-BA9D-8752B1A9905C}"/>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407177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19503E-E94F-4544-A608-252B503FEBE7}"/>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142E8000-5C1E-410A-B7DC-16745D225D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E54E2599-A73D-455D-91AA-21B7CC4D1FF0}"/>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ECEDD4BB-2C02-4074-A6F4-BC02DF5BD3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07EE3C70-9FAA-4AEE-8150-386C1821A0C7}"/>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C181BE04-07C2-4288-8EE5-73FD736E999B}"/>
              </a:ext>
            </a:extLst>
          </p:cNvPr>
          <p:cNvSpPr>
            <a:spLocks noGrp="1"/>
          </p:cNvSpPr>
          <p:nvPr>
            <p:ph type="dt" sz="half" idx="10"/>
          </p:nvPr>
        </p:nvSpPr>
        <p:spPr/>
        <p:txBody>
          <a:bodyPr/>
          <a:lstStyle/>
          <a:p>
            <a:fld id="{DC90F59A-BC86-4227-84B8-05F0D30E4100}" type="datetime1">
              <a:rPr lang="fr-FR" smtClean="0"/>
              <a:t>24/10/2018</a:t>
            </a:fld>
            <a:endParaRPr lang="fr-FR"/>
          </a:p>
        </p:txBody>
      </p:sp>
      <p:sp>
        <p:nvSpPr>
          <p:cNvPr id="8" name="Espace réservé du pied de page 7">
            <a:extLst>
              <a:ext uri="{FF2B5EF4-FFF2-40B4-BE49-F238E27FC236}">
                <a16:creationId xmlns="" xmlns:a16="http://schemas.microsoft.com/office/drawing/2014/main" id="{F6BA15A5-3803-4503-BDB3-EA45CBA45C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049773EB-0528-4ADA-8077-97D102C57F21}"/>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80352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184CD17-2B29-4164-B85B-B6E672E62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6CD34FA-83C2-4C21-A9A5-1D255D86DB90}"/>
              </a:ext>
            </a:extLst>
          </p:cNvPr>
          <p:cNvSpPr>
            <a:spLocks noGrp="1"/>
          </p:cNvSpPr>
          <p:nvPr>
            <p:ph type="dt" sz="half" idx="10"/>
          </p:nvPr>
        </p:nvSpPr>
        <p:spPr/>
        <p:txBody>
          <a:bodyPr/>
          <a:lstStyle/>
          <a:p>
            <a:fld id="{3534567F-5D63-420D-A63F-15422C667015}" type="datetime1">
              <a:rPr lang="fr-FR" smtClean="0"/>
              <a:t>24/10/2018</a:t>
            </a:fld>
            <a:endParaRPr lang="fr-FR"/>
          </a:p>
        </p:txBody>
      </p:sp>
      <p:sp>
        <p:nvSpPr>
          <p:cNvPr id="4" name="Espace réservé du pied de page 3">
            <a:extLst>
              <a:ext uri="{FF2B5EF4-FFF2-40B4-BE49-F238E27FC236}">
                <a16:creationId xmlns="" xmlns:a16="http://schemas.microsoft.com/office/drawing/2014/main" id="{6FE55C0A-77DC-4566-9364-9C24A672D5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5E86B502-08BD-4DB4-A85A-AB51F0217CFF}"/>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2325006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5E58784B-97A6-4509-A1A2-60153AD48FD6}"/>
              </a:ext>
            </a:extLst>
          </p:cNvPr>
          <p:cNvSpPr>
            <a:spLocks noGrp="1"/>
          </p:cNvSpPr>
          <p:nvPr>
            <p:ph type="dt" sz="half" idx="10"/>
          </p:nvPr>
        </p:nvSpPr>
        <p:spPr/>
        <p:txBody>
          <a:bodyPr/>
          <a:lstStyle/>
          <a:p>
            <a:fld id="{05ACB981-D48B-41BC-BF98-2FC92804A12A}" type="datetime1">
              <a:rPr lang="fr-FR" smtClean="0"/>
              <a:t>24/10/2018</a:t>
            </a:fld>
            <a:endParaRPr lang="fr-FR"/>
          </a:p>
        </p:txBody>
      </p:sp>
      <p:sp>
        <p:nvSpPr>
          <p:cNvPr id="3" name="Espace réservé du pied de page 2">
            <a:extLst>
              <a:ext uri="{FF2B5EF4-FFF2-40B4-BE49-F238E27FC236}">
                <a16:creationId xmlns="" xmlns:a16="http://schemas.microsoft.com/office/drawing/2014/main" id="{29F76CA7-755F-42D2-91DB-F3B9606D23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D30CA91E-C90E-4608-83F7-29FC0718E9DE}"/>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2484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EC1340C-F2C5-4A85-82A1-AD706FCC984B}" type="datetime1">
              <a:rPr lang="fr-FR" smtClean="0"/>
              <a:t>24/10/2018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97EDDD1-9BEC-4CC0-8E44-7191161D2C03}"/>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56AD6457-C465-4D2B-AB44-1D2D5517E52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E839B527-B528-4ADE-BBDC-EAD33F2555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8820C33A-97C3-472A-B998-F68C88347B00}"/>
              </a:ext>
            </a:extLst>
          </p:cNvPr>
          <p:cNvSpPr>
            <a:spLocks noGrp="1"/>
          </p:cNvSpPr>
          <p:nvPr>
            <p:ph type="dt" sz="half" idx="10"/>
          </p:nvPr>
        </p:nvSpPr>
        <p:spPr/>
        <p:txBody>
          <a:bodyPr/>
          <a:lstStyle/>
          <a:p>
            <a:fld id="{50CFAC15-B93F-43A7-BA2A-1F9320898CC4}" type="datetime1">
              <a:rPr lang="fr-FR" smtClean="0"/>
              <a:t>24/10/2018</a:t>
            </a:fld>
            <a:endParaRPr lang="fr-FR"/>
          </a:p>
        </p:txBody>
      </p:sp>
      <p:sp>
        <p:nvSpPr>
          <p:cNvPr id="6" name="Espace réservé du pied de page 5">
            <a:extLst>
              <a:ext uri="{FF2B5EF4-FFF2-40B4-BE49-F238E27FC236}">
                <a16:creationId xmlns="" xmlns:a16="http://schemas.microsoft.com/office/drawing/2014/main" id="{8CD871FB-A847-4F21-A20C-B1A5CB05F5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50ED94A-3345-4853-8BB3-4440FBC95649}"/>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324916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ED25DEC-3B3D-4A14-8287-358149717C85}"/>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A366D0AC-F6FE-461C-8BBC-09CF7D31A3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0AAD8F45-424C-420C-86F8-4247953064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3EE02F7B-8EB4-498E-96FA-CFF052B18950}"/>
              </a:ext>
            </a:extLst>
          </p:cNvPr>
          <p:cNvSpPr>
            <a:spLocks noGrp="1"/>
          </p:cNvSpPr>
          <p:nvPr>
            <p:ph type="dt" sz="half" idx="10"/>
          </p:nvPr>
        </p:nvSpPr>
        <p:spPr/>
        <p:txBody>
          <a:bodyPr/>
          <a:lstStyle/>
          <a:p>
            <a:fld id="{64D3D9D7-9236-4608-8845-C2772BBB15C3}" type="datetime1">
              <a:rPr lang="fr-FR" smtClean="0"/>
              <a:t>24/10/2018</a:t>
            </a:fld>
            <a:endParaRPr lang="fr-FR"/>
          </a:p>
        </p:txBody>
      </p:sp>
      <p:sp>
        <p:nvSpPr>
          <p:cNvPr id="6" name="Espace réservé du pied de page 5">
            <a:extLst>
              <a:ext uri="{FF2B5EF4-FFF2-40B4-BE49-F238E27FC236}">
                <a16:creationId xmlns="" xmlns:a16="http://schemas.microsoft.com/office/drawing/2014/main" id="{8DEDCDDD-BDB2-4C1B-8F44-9929DAE1CC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F63D66F-62FE-462B-9D45-207C3274D5D8}"/>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1821332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FFFEB72-D9BF-4FE4-A5C2-AD6B9DB4CE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43EA3CB0-0D33-4515-AC7B-33ED236DCC9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ACA6388-647D-439D-B3F5-47D48D4446B4}"/>
              </a:ext>
            </a:extLst>
          </p:cNvPr>
          <p:cNvSpPr>
            <a:spLocks noGrp="1"/>
          </p:cNvSpPr>
          <p:nvPr>
            <p:ph type="dt" sz="half" idx="10"/>
          </p:nvPr>
        </p:nvSpPr>
        <p:spPr/>
        <p:txBody>
          <a:bodyPr/>
          <a:lstStyle/>
          <a:p>
            <a:fld id="{5C034900-1C8D-4FB1-A6FC-93916E2F9029}" type="datetime1">
              <a:rPr lang="fr-FR" smtClean="0"/>
              <a:t>24/10/2018</a:t>
            </a:fld>
            <a:endParaRPr lang="fr-FR"/>
          </a:p>
        </p:txBody>
      </p:sp>
      <p:sp>
        <p:nvSpPr>
          <p:cNvPr id="5" name="Espace réservé du pied de page 4">
            <a:extLst>
              <a:ext uri="{FF2B5EF4-FFF2-40B4-BE49-F238E27FC236}">
                <a16:creationId xmlns="" xmlns:a16="http://schemas.microsoft.com/office/drawing/2014/main" id="{782027DF-C919-41B9-B0C2-3D78A46538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E526B9A-7D27-485E-A717-A2A2178C21B0}"/>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847596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CD608D54-B0F2-4CC6-AB15-6239B24E900F}"/>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A2E527E6-A1E9-4142-B190-A1E6A643321C}"/>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32742B8-670D-4108-A9E6-2C5AC8E7162B}"/>
              </a:ext>
            </a:extLst>
          </p:cNvPr>
          <p:cNvSpPr>
            <a:spLocks noGrp="1"/>
          </p:cNvSpPr>
          <p:nvPr>
            <p:ph type="dt" sz="half" idx="10"/>
          </p:nvPr>
        </p:nvSpPr>
        <p:spPr/>
        <p:txBody>
          <a:bodyPr/>
          <a:lstStyle/>
          <a:p>
            <a:fld id="{647FCD6A-E2F7-4C68-8288-37C40F34BE18}" type="datetime1">
              <a:rPr lang="fr-FR" smtClean="0"/>
              <a:t>24/10/2018</a:t>
            </a:fld>
            <a:endParaRPr lang="fr-FR"/>
          </a:p>
        </p:txBody>
      </p:sp>
      <p:sp>
        <p:nvSpPr>
          <p:cNvPr id="5" name="Espace réservé du pied de page 4">
            <a:extLst>
              <a:ext uri="{FF2B5EF4-FFF2-40B4-BE49-F238E27FC236}">
                <a16:creationId xmlns="" xmlns:a16="http://schemas.microsoft.com/office/drawing/2014/main" id="{13CEC9DE-D9EB-4156-864D-073CF3B04F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E239996-E282-42A6-A6AE-FA2D345AA2D8}"/>
              </a:ext>
            </a:extLst>
          </p:cNvPr>
          <p:cNvSpPr>
            <a:spLocks noGrp="1"/>
          </p:cNvSpPr>
          <p:nvPr>
            <p:ph type="sldNum" sz="quarter" idx="12"/>
          </p:nvPr>
        </p:nvSpPr>
        <p:spPr/>
        <p:txBody>
          <a:bodyPr/>
          <a:lstStyle/>
          <a:p>
            <a:fld id="{7D0AF379-5019-42FB-A6A5-A24413F6F9AC}" type="slidenum">
              <a:rPr lang="fr-FR" smtClean="0"/>
              <a:t>‹N°›</a:t>
            </a:fld>
            <a:endParaRPr lang="fr-FR"/>
          </a:p>
        </p:txBody>
      </p:sp>
    </p:spTree>
    <p:extLst>
      <p:ext uri="{BB962C8B-B14F-4D97-AF65-F5344CB8AC3E}">
        <p14:creationId xmlns:p14="http://schemas.microsoft.com/office/powerpoint/2010/main" val="300526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3C40B08-B063-488D-BFEC-6CBA246C2009}" type="datetime1">
              <a:rPr lang="fr-FR" smtClean="0"/>
              <a:t>24/10/2018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5366C95-43B2-4A56-8C0E-B5AA64E06076}" type="datetime1">
              <a:rPr lang="fr-FR" smtClean="0"/>
              <a:t>24/10/2018</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403D099-5B3F-4180-AAC8-4BF43307D578}" type="datetime1">
              <a:rPr lang="fr-FR" smtClean="0"/>
              <a:t>24/10/2018</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D76F12-5CFA-491F-81D2-41C2FC5F692A}" type="datetime1">
              <a:rPr lang="fr-FR" smtClean="0"/>
              <a:t>24/10/2018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6539D8D-1F11-4CAD-9114-18019B40076A}" type="datetime1">
              <a:rPr lang="fr-FR" smtClean="0"/>
              <a:t>24/10/2018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F70BAC-8696-4B55-86DE-8B817532A5BC}" type="datetime1">
              <a:rPr lang="fr-FR" smtClean="0"/>
              <a:t>24/10/2018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8BA2FF6F-FEEF-4235-A332-D1B446A47BD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3DAEF-9B1E-44B0-8620-C9645E7DD862}" type="datetime1">
              <a:rPr lang="fr-FR" smtClean="0"/>
              <a:t>24/10/2018</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2FF6F-FEEF-4235-A332-D1B446A47BD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59E7A225-E7FB-4438-A844-3F8032A6031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67670DE-46A9-4FAA-8AB5-6C5A89167A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24FF1B5-CF55-49DC-9C53-5F34DDFA253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B8C32-9FD2-46A0-81AA-257E75CFD7D3}" type="datetime1">
              <a:rPr lang="fr-FR" smtClean="0"/>
              <a:t>24/10/2018</a:t>
            </a:fld>
            <a:endParaRPr lang="fr-FR"/>
          </a:p>
        </p:txBody>
      </p:sp>
      <p:sp>
        <p:nvSpPr>
          <p:cNvPr id="5" name="Espace réservé du pied de page 4">
            <a:extLst>
              <a:ext uri="{FF2B5EF4-FFF2-40B4-BE49-F238E27FC236}">
                <a16:creationId xmlns="" xmlns:a16="http://schemas.microsoft.com/office/drawing/2014/main" id="{DAC144F6-04F7-4074-AD94-C42A1E0E50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592A2D57-ADEB-49A1-B9A8-022D280422D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C36DC-41DB-404B-B0CC-E28900B777DC}" type="slidenum">
              <a:rPr lang="fr-FR" smtClean="0"/>
              <a:t>‹N°›</a:t>
            </a:fld>
            <a:endParaRPr lang="fr-FR"/>
          </a:p>
        </p:txBody>
      </p:sp>
    </p:spTree>
    <p:extLst>
      <p:ext uri="{BB962C8B-B14F-4D97-AF65-F5344CB8AC3E}">
        <p14:creationId xmlns:p14="http://schemas.microsoft.com/office/powerpoint/2010/main" val="231059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2FA3CE1F-8466-4E8E-ADF0-CEF109BB25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3917365-9AFA-4C75-8E32-ACF88EE756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7C00D93-2B5F-4F7A-9427-8B35C67327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14EE1-8565-4001-871D-64B0026CE47E}" type="datetime1">
              <a:rPr lang="fr-FR" smtClean="0"/>
              <a:t>24/10/2018</a:t>
            </a:fld>
            <a:endParaRPr lang="fr-FR"/>
          </a:p>
        </p:txBody>
      </p:sp>
      <p:sp>
        <p:nvSpPr>
          <p:cNvPr id="5" name="Espace réservé du pied de page 4">
            <a:extLst>
              <a:ext uri="{FF2B5EF4-FFF2-40B4-BE49-F238E27FC236}">
                <a16:creationId xmlns="" xmlns:a16="http://schemas.microsoft.com/office/drawing/2014/main" id="{7ED4E9E3-5ACF-4D28-81EE-D66B790CF07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25084E89-75C4-4A64-82C0-7EEAC0F7F87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AF379-5019-42FB-A6A5-A24413F6F9AC}" type="slidenum">
              <a:rPr lang="fr-FR" smtClean="0"/>
              <a:t>‹N°›</a:t>
            </a:fld>
            <a:endParaRPr lang="fr-FR"/>
          </a:p>
        </p:txBody>
      </p:sp>
    </p:spTree>
    <p:extLst>
      <p:ext uri="{BB962C8B-B14F-4D97-AF65-F5344CB8AC3E}">
        <p14:creationId xmlns:p14="http://schemas.microsoft.com/office/powerpoint/2010/main" val="2407157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4.jpeg"/></Relationships>
</file>

<file path=ppt/slides/_rels/slide109.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157.jpeg"/><Relationship Id="rId4" Type="http://schemas.openxmlformats.org/officeDocument/2006/relationships/image" Target="../media/image156.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7.gif"/><Relationship Id="rId5" Type="http://schemas.openxmlformats.org/officeDocument/2006/relationships/image" Target="../media/image26.jp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8.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9.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fr.wikipedia.org/wiki/Population" TargetMode="External"/><Relationship Id="rId2" Type="http://schemas.openxmlformats.org/officeDocument/2006/relationships/hyperlink" Target="https://fr.wikipedia.org/wiki/Toxicit%C3%A9" TargetMode="Externa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hyperlink" Target="https://fr.wikipedia.org/wiki/Rat" TargetMode="External"/><Relationship Id="rId4" Type="http://schemas.openxmlformats.org/officeDocument/2006/relationships/hyperlink" Target="https://fr.wikipedia.org/wiki/Souri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0.emf"/><Relationship Id="rId5" Type="http://schemas.openxmlformats.org/officeDocument/2006/relationships/oleObject" Target="../embeddings/oleObject1.bin"/><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1.xml"/><Relationship Id="rId6" Type="http://schemas.openxmlformats.org/officeDocument/2006/relationships/image" Target="../media/image74.jpeg"/><Relationship Id="rId11" Type="http://schemas.openxmlformats.org/officeDocument/2006/relationships/image" Target="../media/image59.jpeg"/><Relationship Id="rId5" Type="http://schemas.openxmlformats.org/officeDocument/2006/relationships/image" Target="../media/image73.jpeg"/><Relationship Id="rId10" Type="http://schemas.openxmlformats.org/officeDocument/2006/relationships/image" Target="../media/image58.jpeg"/><Relationship Id="rId4" Type="http://schemas.openxmlformats.org/officeDocument/2006/relationships/image" Target="../media/image72.jpeg"/><Relationship Id="rId9" Type="http://schemas.openxmlformats.org/officeDocument/2006/relationships/image" Target="../media/image7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80.jpeg"/><Relationship Id="rId7" Type="http://schemas.openxmlformats.org/officeDocument/2006/relationships/image" Target="../media/image19.jpeg"/><Relationship Id="rId2"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7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7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wmf"/><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8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image" Target="../media/image111.jpe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83.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1.jpeg"/><Relationship Id="rId11" Type="http://schemas.openxmlformats.org/officeDocument/2006/relationships/image" Target="../media/image125.png"/><Relationship Id="rId5" Type="http://schemas.openxmlformats.org/officeDocument/2006/relationships/image" Target="../media/image120.jpeg"/><Relationship Id="rId10" Type="http://schemas.openxmlformats.org/officeDocument/2006/relationships/image" Target="../media/image124.jpeg"/><Relationship Id="rId4" Type="http://schemas.openxmlformats.org/officeDocument/2006/relationships/image" Target="../media/image119.jpeg"/><Relationship Id="rId9" Type="http://schemas.openxmlformats.org/officeDocument/2006/relationships/image" Target="../media/image123.jpeg"/></Relationships>
</file>

<file path=ppt/slides/_rels/slide8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8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8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0.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2.jpeg"/></Relationships>
</file>

<file path=ppt/slides/_rels/slide9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47.png"/></Relationships>
</file>

<file path=ppt/slides/_rels/slide99.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solidFill>
                  <a:srgbClr val="FF0000"/>
                </a:solidFill>
              </a:rPr>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ym typeface="Wingdings 2"/>
              </a:rPr>
              <a:t>Pourquoi les AVK majoritaires dans la lutte anti rongeur </a:t>
            </a:r>
            <a:r>
              <a:rPr lang="fr-FR" dirty="0" smtClean="0">
                <a:sym typeface="Wingdings 2"/>
              </a:rPr>
              <a:t>?</a:t>
            </a:r>
          </a:p>
          <a:p>
            <a:pPr marL="342900" indent="-342900">
              <a:lnSpc>
                <a:spcPct val="150000"/>
              </a:lnSpc>
              <a:buFont typeface="+mj-lt"/>
              <a:buAutoNum type="arabicPeriod"/>
            </a:pPr>
            <a:r>
              <a:rPr lang="fr-FR" dirty="0" smtClean="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a:t>
            </a:r>
            <a:r>
              <a:rPr lang="fr-FR" dirty="0" smtClean="0">
                <a:sym typeface="Wingdings 2"/>
              </a:rPr>
              <a:t> (suite)?</a:t>
            </a:r>
            <a:endParaRPr lang="fr-FR" dirty="0">
              <a:sym typeface="Wingdings 2"/>
            </a:endParaRPr>
          </a:p>
          <a:p>
            <a:pPr marL="342900" indent="-342900">
              <a:lnSpc>
                <a:spcPct val="150000"/>
              </a:lnSpc>
              <a:buFont typeface="+mj-lt"/>
              <a:buAutoNum type="arabicPeriod"/>
            </a:pPr>
            <a:r>
              <a:rPr lang="fr-FR" dirty="0">
                <a:sym typeface="Wingdings 2"/>
              </a:rPr>
              <a:t>AVK 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1</a:t>
            </a:fld>
            <a:endParaRPr lang="fr-FR"/>
          </a:p>
        </p:txBody>
      </p:sp>
    </p:spTree>
    <p:extLst>
      <p:ext uri="{BB962C8B-B14F-4D97-AF65-F5344CB8AC3E}">
        <p14:creationId xmlns:p14="http://schemas.microsoft.com/office/powerpoint/2010/main" val="73411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solidFill>
                  <a:srgbClr val="FF0000"/>
                </a:solidFill>
              </a:rPr>
              <a:t>Pourquoi lutter contre les rongeurs ?</a:t>
            </a:r>
          </a:p>
          <a:p>
            <a:pPr marL="342900" indent="-342900">
              <a:lnSpc>
                <a:spcPct val="150000"/>
              </a:lnSpc>
              <a:buFont typeface="+mj-lt"/>
              <a:buAutoNum type="arabicPeriod"/>
            </a:pPr>
            <a:r>
              <a:rPr lang="fr-FR" dirty="0" smtClean="0">
                <a:sym typeface="Wingdings 2"/>
              </a:rPr>
              <a:t>Pourquoi les AVK majoritaires dans la lutte anti rongeur ?</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p>
          <a:p>
            <a:pPr marL="342900" indent="-342900">
              <a:lnSpc>
                <a:spcPct val="150000"/>
              </a:lnSpc>
              <a:buFont typeface="+mj-lt"/>
              <a:buAutoNum type="arabicPeriod"/>
            </a:pPr>
            <a:r>
              <a:rPr lang="fr-FR" dirty="0" smtClean="0">
                <a:sym typeface="Wingdings 2"/>
              </a:rPr>
              <a:t>AVK </a:t>
            </a:r>
            <a:r>
              <a:rPr lang="fr-FR" dirty="0">
                <a:sym typeface="Wingdings 2"/>
              </a:rPr>
              <a:t>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10</a:t>
            </a:fld>
            <a:endParaRPr lang="fr-FR"/>
          </a:p>
        </p:txBody>
      </p:sp>
    </p:spTree>
    <p:extLst>
      <p:ext uri="{BB962C8B-B14F-4D97-AF65-F5344CB8AC3E}">
        <p14:creationId xmlns:p14="http://schemas.microsoft.com/office/powerpoint/2010/main" val="3519624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92500" lnSpcReduction="10000"/>
          </a:bodyPr>
          <a:lstStyle/>
          <a:p>
            <a:pPr>
              <a:buFont typeface="Wingdings" pitchFamily="2" charset="2"/>
              <a:buChar char="Ø"/>
            </a:pPr>
            <a:r>
              <a:rPr lang="fr-FR" dirty="0"/>
              <a:t> Barrière XCLUDER </a:t>
            </a:r>
          </a:p>
          <a:p>
            <a:pPr>
              <a:buFont typeface="Wingdings" pitchFamily="2" charset="2"/>
              <a:buChar char="Ø"/>
            </a:pPr>
            <a:endParaRPr lang="fr-FR" dirty="0"/>
          </a:p>
          <a:p>
            <a:r>
              <a:rPr lang="fr-FR" dirty="0"/>
              <a:t>Fait en acier inoxydable et d'une technologie multifibre brevetés, XCLUDER permet de boucher des trous, crevasses et fissures.</a:t>
            </a:r>
          </a:p>
          <a:p>
            <a:pPr>
              <a:buFont typeface="Wingdings" pitchFamily="2" charset="2"/>
              <a:buChar char="§"/>
            </a:pPr>
            <a:endParaRPr lang="fr-FR" dirty="0"/>
          </a:p>
          <a:p>
            <a:pPr>
              <a:buNone/>
            </a:pPr>
            <a:r>
              <a:rPr lang="fr-FR" dirty="0"/>
              <a:t>=&gt; Résistant à la rouille, irrétrécissable, à l'épreuve des dents de rongeurs. Ne peut être délogé.</a:t>
            </a:r>
          </a:p>
          <a:p>
            <a:pPr>
              <a:buFont typeface="Wingdings" pitchFamily="2" charset="2"/>
              <a:buChar char="Ø"/>
            </a:pPr>
            <a:r>
              <a:rPr lang="fr-FR" dirty="0" err="1"/>
              <a:t>Reboucheur</a:t>
            </a:r>
            <a:r>
              <a:rPr lang="fr-FR" dirty="0"/>
              <a:t> et répulsif rongeurs </a:t>
            </a:r>
          </a:p>
          <a:p>
            <a:pPr>
              <a:buNone/>
            </a:pPr>
            <a:endParaRPr lang="fr-FR" dirty="0"/>
          </a:p>
          <a:p>
            <a:pPr>
              <a:buNone/>
            </a:pPr>
            <a:endParaRPr lang="fr-FR" dirty="0"/>
          </a:p>
          <a:p>
            <a:pPr>
              <a:buNone/>
            </a:pPr>
            <a:endParaRPr lang="fr-FR" dirty="0"/>
          </a:p>
          <a:p>
            <a:pPr>
              <a:buNone/>
            </a:pPr>
            <a:endParaRPr lang="fr-FR" dirty="0"/>
          </a:p>
        </p:txBody>
      </p:sp>
      <p:pic>
        <p:nvPicPr>
          <p:cNvPr id="140292" name="Picture 4" descr="http://t2.gstatic.com/images?q=tbn:ANd9GcSz4QmAdgZgZztxqz3TyMpcwJIhSeHUII7eb8pxMeLZPwjQeI_R02gAA-8y"/>
          <p:cNvPicPr>
            <a:picLocks noChangeAspect="1" noChangeArrowheads="1"/>
          </p:cNvPicPr>
          <p:nvPr/>
        </p:nvPicPr>
        <p:blipFill>
          <a:blip r:embed="rId3" cstate="print"/>
          <a:srcRect/>
          <a:stretch>
            <a:fillRect/>
          </a:stretch>
        </p:blipFill>
        <p:spPr bwMode="auto">
          <a:xfrm>
            <a:off x="7380312" y="640085"/>
            <a:ext cx="1763688" cy="1763688"/>
          </a:xfrm>
          <a:prstGeom prst="rect">
            <a:avLst/>
          </a:prstGeom>
          <a:noFill/>
        </p:spPr>
      </p:pic>
      <p:sp>
        <p:nvSpPr>
          <p:cNvPr id="2" name="Espace réservé de la date 1">
            <a:extLst>
              <a:ext uri="{FF2B5EF4-FFF2-40B4-BE49-F238E27FC236}">
                <a16:creationId xmlns="" xmlns:a16="http://schemas.microsoft.com/office/drawing/2014/main" id="{D6841A56-AA17-42AB-9772-BB334701382D}"/>
              </a:ext>
            </a:extLst>
          </p:cNvPr>
          <p:cNvSpPr>
            <a:spLocks noGrp="1"/>
          </p:cNvSpPr>
          <p:nvPr>
            <p:ph type="dt" sz="half" idx="10"/>
          </p:nvPr>
        </p:nvSpPr>
        <p:spPr/>
        <p:txBody>
          <a:bodyPr/>
          <a:lstStyle/>
          <a:p>
            <a:fld id="{84A5EAE4-62FA-4B3C-B242-019DBD1F3CA2}"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72ABB7C4-3278-4595-8510-EE472C18B37D}"/>
              </a:ext>
            </a:extLst>
          </p:cNvPr>
          <p:cNvSpPr>
            <a:spLocks noGrp="1"/>
          </p:cNvSpPr>
          <p:nvPr>
            <p:ph type="sldNum" sz="quarter" idx="12"/>
          </p:nvPr>
        </p:nvSpPr>
        <p:spPr/>
        <p:txBody>
          <a:bodyPr/>
          <a:lstStyle/>
          <a:p>
            <a:fld id="{8BA2FF6F-FEEF-4235-A332-D1B446A47BD9}" type="slidenum">
              <a:rPr lang="fr-FR" smtClean="0"/>
              <a:pPr/>
              <a:t>100</a:t>
            </a:fld>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a:bodyPr>
          <a:lstStyle/>
          <a:p>
            <a:pPr>
              <a:buFont typeface="Wingdings" pitchFamily="2" charset="2"/>
              <a:buChar char="Ø"/>
            </a:pPr>
            <a:r>
              <a:rPr lang="fr-FR" dirty="0"/>
              <a:t> Barrière XCLUDER </a:t>
            </a:r>
          </a:p>
          <a:p>
            <a:pPr>
              <a:buFont typeface="Wingdings" pitchFamily="2" charset="2"/>
              <a:buChar char="Ø"/>
            </a:pPr>
            <a:endParaRPr lang="fr-FR" dirty="0"/>
          </a:p>
          <a:p>
            <a:pPr>
              <a:buNone/>
            </a:pPr>
            <a:endParaRPr lang="fr-FR" dirty="0"/>
          </a:p>
          <a:p>
            <a:pPr>
              <a:buNone/>
            </a:pPr>
            <a:endParaRPr lang="fr-FR" dirty="0"/>
          </a:p>
          <a:p>
            <a:pPr>
              <a:buNone/>
            </a:pPr>
            <a:endParaRPr lang="fr-FR" dirty="0"/>
          </a:p>
          <a:p>
            <a:pPr>
              <a:buNone/>
            </a:pPr>
            <a:endParaRPr lang="fr-FR" dirty="0"/>
          </a:p>
        </p:txBody>
      </p:sp>
      <p:pic>
        <p:nvPicPr>
          <p:cNvPr id="140290" name="Picture 2" descr="http://loconet.fr/1307-thickbox/xcluder-tissu-reboucheur-et-repulsif-en-carton-de-3ml.jpg"/>
          <p:cNvPicPr>
            <a:picLocks noChangeAspect="1" noChangeArrowheads="1"/>
          </p:cNvPicPr>
          <p:nvPr/>
        </p:nvPicPr>
        <p:blipFill>
          <a:blip r:embed="rId3" cstate="print"/>
          <a:srcRect/>
          <a:stretch>
            <a:fillRect/>
          </a:stretch>
        </p:blipFill>
        <p:spPr bwMode="auto">
          <a:xfrm>
            <a:off x="4355976" y="2069976"/>
            <a:ext cx="4788024" cy="4788024"/>
          </a:xfrm>
          <a:prstGeom prst="rect">
            <a:avLst/>
          </a:prstGeom>
          <a:noFill/>
        </p:spPr>
      </p:pic>
      <p:sp>
        <p:nvSpPr>
          <p:cNvPr id="2" name="Espace réservé de la date 1">
            <a:extLst>
              <a:ext uri="{FF2B5EF4-FFF2-40B4-BE49-F238E27FC236}">
                <a16:creationId xmlns="" xmlns:a16="http://schemas.microsoft.com/office/drawing/2014/main" id="{53BD9E5A-94D3-424E-A2DC-F3A594546620}"/>
              </a:ext>
            </a:extLst>
          </p:cNvPr>
          <p:cNvSpPr>
            <a:spLocks noGrp="1"/>
          </p:cNvSpPr>
          <p:nvPr>
            <p:ph type="dt" sz="half" idx="10"/>
          </p:nvPr>
        </p:nvSpPr>
        <p:spPr/>
        <p:txBody>
          <a:bodyPr/>
          <a:lstStyle/>
          <a:p>
            <a:fld id="{00204105-B86C-4CBC-AD63-1E9A61756AF7}"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9C41D77E-495B-42EF-B04A-92263C681ADB}"/>
              </a:ext>
            </a:extLst>
          </p:cNvPr>
          <p:cNvSpPr>
            <a:spLocks noGrp="1"/>
          </p:cNvSpPr>
          <p:nvPr>
            <p:ph type="sldNum" sz="quarter" idx="12"/>
          </p:nvPr>
        </p:nvSpPr>
        <p:spPr/>
        <p:txBody>
          <a:bodyPr/>
          <a:lstStyle/>
          <a:p>
            <a:fld id="{8BA2FF6F-FEEF-4235-A332-D1B446A47BD9}" type="slidenum">
              <a:rPr lang="fr-FR" smtClean="0"/>
              <a:pPr/>
              <a:t>101</a:t>
            </a:fld>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a:bodyPr>
          <a:lstStyle/>
          <a:p>
            <a:pPr>
              <a:buFont typeface="Wingdings" pitchFamily="2" charset="2"/>
              <a:buChar char="Ø"/>
            </a:pPr>
            <a:r>
              <a:rPr lang="fr-FR" dirty="0"/>
              <a:t>Protection des  installations électriques de l'attaque des rongeurs</a:t>
            </a:r>
            <a:r>
              <a:rPr lang="fr-FR" b="1" dirty="0"/>
              <a:t>. </a:t>
            </a:r>
          </a:p>
          <a:p>
            <a:pPr>
              <a:buFont typeface="Wingdings" pitchFamily="2" charset="2"/>
              <a:buChar char="Ø"/>
            </a:pPr>
            <a:endParaRPr lang="fr-FR" dirty="0"/>
          </a:p>
          <a:p>
            <a:pPr>
              <a:buFont typeface="Wingdings" pitchFamily="2" charset="2"/>
              <a:buChar char="Ø"/>
            </a:pPr>
            <a:endParaRPr lang="fr-FR" dirty="0"/>
          </a:p>
          <a:p>
            <a:pPr>
              <a:buNone/>
            </a:pPr>
            <a:endParaRPr lang="fr-FR" dirty="0"/>
          </a:p>
          <a:p>
            <a:pPr>
              <a:buNone/>
            </a:pPr>
            <a:endParaRPr lang="fr-FR" dirty="0"/>
          </a:p>
          <a:p>
            <a:pPr>
              <a:buNone/>
            </a:pPr>
            <a:endParaRPr lang="fr-FR" dirty="0"/>
          </a:p>
          <a:p>
            <a:pPr>
              <a:buNone/>
            </a:pPr>
            <a:endParaRPr lang="fr-FR" dirty="0"/>
          </a:p>
        </p:txBody>
      </p:sp>
      <p:pic>
        <p:nvPicPr>
          <p:cNvPr id="145410" name="Picture 2" descr="EMEROD "/>
          <p:cNvPicPr>
            <a:picLocks noChangeAspect="1" noChangeArrowheads="1"/>
          </p:cNvPicPr>
          <p:nvPr/>
        </p:nvPicPr>
        <p:blipFill>
          <a:blip r:embed="rId3" cstate="print"/>
          <a:srcRect/>
          <a:stretch>
            <a:fillRect/>
          </a:stretch>
        </p:blipFill>
        <p:spPr bwMode="auto">
          <a:xfrm>
            <a:off x="5457826" y="2276872"/>
            <a:ext cx="2691753" cy="3508252"/>
          </a:xfrm>
          <a:prstGeom prst="rect">
            <a:avLst/>
          </a:prstGeom>
          <a:noFill/>
        </p:spPr>
      </p:pic>
      <p:sp>
        <p:nvSpPr>
          <p:cNvPr id="2" name="Espace réservé de la date 1">
            <a:extLst>
              <a:ext uri="{FF2B5EF4-FFF2-40B4-BE49-F238E27FC236}">
                <a16:creationId xmlns="" xmlns:a16="http://schemas.microsoft.com/office/drawing/2014/main" id="{EFFBD7D5-D792-4ADA-A159-98968930C94D}"/>
              </a:ext>
            </a:extLst>
          </p:cNvPr>
          <p:cNvSpPr>
            <a:spLocks noGrp="1"/>
          </p:cNvSpPr>
          <p:nvPr>
            <p:ph type="dt" sz="half" idx="10"/>
          </p:nvPr>
        </p:nvSpPr>
        <p:spPr/>
        <p:txBody>
          <a:bodyPr/>
          <a:lstStyle/>
          <a:p>
            <a:fld id="{490AB774-E9C2-4E02-A928-5BF4C244B28B}"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6914782B-D72E-484F-852A-529025B863A4}"/>
              </a:ext>
            </a:extLst>
          </p:cNvPr>
          <p:cNvSpPr>
            <a:spLocks noGrp="1"/>
          </p:cNvSpPr>
          <p:nvPr>
            <p:ph type="sldNum" sz="quarter" idx="12"/>
          </p:nvPr>
        </p:nvSpPr>
        <p:spPr/>
        <p:txBody>
          <a:bodyPr/>
          <a:lstStyle/>
          <a:p>
            <a:fld id="{8BA2FF6F-FEEF-4235-A332-D1B446A47BD9}" type="slidenum">
              <a:rPr lang="fr-FR" smtClean="0"/>
              <a:pPr/>
              <a:t>102</a:t>
            </a:fld>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77500" lnSpcReduction="20000"/>
          </a:bodyPr>
          <a:lstStyle/>
          <a:p>
            <a:pPr>
              <a:buFont typeface="Wingdings" pitchFamily="2" charset="2"/>
              <a:buChar char="Ø"/>
            </a:pPr>
            <a:r>
              <a:rPr lang="fr-FR" dirty="0"/>
              <a:t> Wise box ® http://www.wisecon.dk/</a:t>
            </a:r>
          </a:p>
          <a:p>
            <a:r>
              <a:rPr lang="fr-FR" dirty="0"/>
              <a:t>piège qui exploite le besoin instinctif des souris et des rats de se protéger en se cachant dans les moindres recoins. </a:t>
            </a:r>
          </a:p>
          <a:p>
            <a:r>
              <a:rPr lang="fr-FR" dirty="0"/>
              <a:t>se  place  sur  l’itinéraire  routinier  des  rongeurs,  le long d’un mur ou d’une cloison, à l’extérieur comme à l’intérieur.</a:t>
            </a:r>
          </a:p>
          <a:p>
            <a:r>
              <a:rPr lang="fr-FR" dirty="0"/>
              <a:t>Composé d’un tunnel pour le passage des rongeurs, </a:t>
            </a:r>
            <a:r>
              <a:rPr lang="fr-FR" dirty="0" err="1"/>
              <a:t>WiseBox</a:t>
            </a:r>
            <a:r>
              <a:rPr lang="fr-FR" dirty="0"/>
              <a:t>®</a:t>
            </a:r>
          </a:p>
          <a:p>
            <a:r>
              <a:rPr lang="fr-FR" dirty="0"/>
              <a:t>Avec élévateur cylindrique +sac  de  récupération. </a:t>
            </a:r>
          </a:p>
          <a:p>
            <a:r>
              <a:rPr lang="fr-FR" dirty="0"/>
              <a:t> Equipé  de capteurs  de mouvements  et  de  lumière, activation  automatiquement quand présence </a:t>
            </a:r>
          </a:p>
          <a:p>
            <a:pPr marL="0" indent="0">
              <a:buNone/>
            </a:pPr>
            <a:r>
              <a:rPr lang="fr-FR" dirty="0"/>
              <a:t>     d’un rongeur est détectée. </a:t>
            </a:r>
          </a:p>
          <a:p>
            <a:r>
              <a:rPr lang="fr-FR" dirty="0"/>
              <a:t>Neutralisation par décharge électrique </a:t>
            </a:r>
          </a:p>
          <a:p>
            <a:pPr>
              <a:buNone/>
            </a:pPr>
            <a:endParaRPr lang="fr-FR" dirty="0"/>
          </a:p>
          <a:p>
            <a:pPr>
              <a:buNone/>
            </a:pPr>
            <a:endParaRPr lang="fr-FR" dirty="0"/>
          </a:p>
          <a:p>
            <a:pPr>
              <a:buNone/>
            </a:pPr>
            <a:endParaRPr lang="fr-FR" dirty="0"/>
          </a:p>
          <a:p>
            <a:pPr>
              <a:buNone/>
            </a:pPr>
            <a:endParaRPr lang="fr-FR" dirty="0"/>
          </a:p>
        </p:txBody>
      </p:sp>
      <p:pic>
        <p:nvPicPr>
          <p:cNvPr id="44036" name="Picture 4"/>
          <p:cNvPicPr>
            <a:picLocks noChangeAspect="1" noChangeArrowheads="1"/>
          </p:cNvPicPr>
          <p:nvPr/>
        </p:nvPicPr>
        <p:blipFill>
          <a:blip r:embed="rId3" cstate="print"/>
          <a:srcRect/>
          <a:stretch>
            <a:fillRect/>
          </a:stretch>
        </p:blipFill>
        <p:spPr bwMode="auto">
          <a:xfrm>
            <a:off x="7236296" y="4849539"/>
            <a:ext cx="1674190" cy="2008461"/>
          </a:xfrm>
          <a:prstGeom prst="rect">
            <a:avLst/>
          </a:prstGeom>
          <a:noFill/>
          <a:ln w="9525">
            <a:noFill/>
            <a:miter lim="800000"/>
            <a:headEnd/>
            <a:tailEnd/>
          </a:ln>
        </p:spPr>
      </p:pic>
      <p:sp>
        <p:nvSpPr>
          <p:cNvPr id="2" name="Espace réservé de la date 1">
            <a:extLst>
              <a:ext uri="{FF2B5EF4-FFF2-40B4-BE49-F238E27FC236}">
                <a16:creationId xmlns="" xmlns:a16="http://schemas.microsoft.com/office/drawing/2014/main" id="{92A6E653-E9BA-48AC-B66B-EA3B8EB88246}"/>
              </a:ext>
            </a:extLst>
          </p:cNvPr>
          <p:cNvSpPr>
            <a:spLocks noGrp="1"/>
          </p:cNvSpPr>
          <p:nvPr>
            <p:ph type="dt" sz="half" idx="10"/>
          </p:nvPr>
        </p:nvSpPr>
        <p:spPr/>
        <p:txBody>
          <a:bodyPr/>
          <a:lstStyle/>
          <a:p>
            <a:fld id="{1F80FFC2-72DF-4AA8-81C8-F87FD01D3EBB}"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77CC8306-14E6-4424-B25D-E1730977EC57}"/>
              </a:ext>
            </a:extLst>
          </p:cNvPr>
          <p:cNvSpPr>
            <a:spLocks noGrp="1"/>
          </p:cNvSpPr>
          <p:nvPr>
            <p:ph type="sldNum" sz="quarter" idx="12"/>
          </p:nvPr>
        </p:nvSpPr>
        <p:spPr/>
        <p:txBody>
          <a:bodyPr/>
          <a:lstStyle/>
          <a:p>
            <a:fld id="{8BA2FF6F-FEEF-4235-A332-D1B446A47BD9}" type="slidenum">
              <a:rPr lang="fr-FR" smtClean="0"/>
              <a:pPr/>
              <a:t>103</a:t>
            </a:fld>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70000" lnSpcReduction="20000"/>
          </a:bodyPr>
          <a:lstStyle/>
          <a:p>
            <a:pPr>
              <a:buFont typeface="Wingdings" pitchFamily="2" charset="2"/>
              <a:buChar char="Ø"/>
            </a:pPr>
            <a:r>
              <a:rPr lang="fr-FR" dirty="0"/>
              <a:t>Wise </a:t>
            </a:r>
            <a:r>
              <a:rPr lang="fr-FR" dirty="0" err="1"/>
              <a:t>trap</a:t>
            </a:r>
            <a:r>
              <a:rPr lang="fr-FR" dirty="0"/>
              <a:t> ® </a:t>
            </a:r>
          </a:p>
          <a:p>
            <a:pPr>
              <a:buFont typeface="Wingdings" pitchFamily="2" charset="2"/>
              <a:buChar char="Ø"/>
            </a:pPr>
            <a:r>
              <a:rPr lang="fr-FR" dirty="0"/>
              <a:t>est monté directement dans la conduite d’eaux usées.</a:t>
            </a:r>
          </a:p>
          <a:p>
            <a:pPr>
              <a:buNone/>
            </a:pPr>
            <a:r>
              <a:rPr lang="fr-FR" dirty="0"/>
              <a:t> Dés que le mouvement et la température du corps du rat sont enregistrés, le piège est activé et plusieurs lances sont éjectées avec une grande force sur le rat. </a:t>
            </a:r>
          </a:p>
          <a:p>
            <a:pPr>
              <a:buNone/>
            </a:pPr>
            <a:r>
              <a:rPr lang="fr-FR" dirty="0"/>
              <a:t>La forme des lances  permettent de casser les os du rat sans traverser la peau.</a:t>
            </a:r>
          </a:p>
          <a:p>
            <a:pPr>
              <a:buNone/>
            </a:pPr>
            <a:r>
              <a:rPr lang="fr-FR" dirty="0"/>
              <a:t>Le rat meurt instantanément sans souffrir et il est évacué avec les eaux usées.</a:t>
            </a:r>
          </a:p>
          <a:p>
            <a:pPr>
              <a:buFont typeface="Wingdings" pitchFamily="2" charset="2"/>
              <a:buChar char="Ø"/>
            </a:pPr>
            <a:r>
              <a:rPr lang="fr-FR" dirty="0" err="1"/>
              <a:t>WiseTrap</a:t>
            </a:r>
            <a:r>
              <a:rPr lang="fr-FR" dirty="0"/>
              <a:t> ne provoque aucune gêne pour la circulation des eaux.</a:t>
            </a:r>
          </a:p>
          <a:p>
            <a:pPr>
              <a:buFont typeface="Wingdings" pitchFamily="2" charset="2"/>
              <a:buChar char="Ø"/>
            </a:pPr>
            <a:r>
              <a:rPr lang="fr-FR" dirty="0"/>
              <a:t>Pratique pour le nettoyage des canalisations et la circulation des caméras d’inspection sans qu’on ait à désactiver et ou à démonter le piège. </a:t>
            </a:r>
          </a:p>
          <a:p>
            <a:pPr>
              <a:buNone/>
            </a:pPr>
            <a:endParaRPr lang="fr-FR" dirty="0"/>
          </a:p>
          <a:p>
            <a:pPr>
              <a:buNone/>
            </a:pPr>
            <a:endParaRPr lang="fr-FR" dirty="0"/>
          </a:p>
          <a:p>
            <a:pPr>
              <a:buNone/>
            </a:pPr>
            <a:endParaRPr lang="fr-FR" dirty="0"/>
          </a:p>
          <a:p>
            <a:pPr>
              <a:buNone/>
            </a:pPr>
            <a:endParaRPr lang="fr-FR" dirty="0"/>
          </a:p>
        </p:txBody>
      </p:sp>
      <p:pic>
        <p:nvPicPr>
          <p:cNvPr id="44035" name="Picture 3" descr="C:\Users\Cécile Rault\Desktop\dossier biocides\Lutte rongeurs\wisetrap.jpg"/>
          <p:cNvPicPr>
            <a:picLocks noChangeAspect="1" noChangeArrowheads="1"/>
          </p:cNvPicPr>
          <p:nvPr/>
        </p:nvPicPr>
        <p:blipFill>
          <a:blip r:embed="rId3" cstate="print"/>
          <a:srcRect/>
          <a:stretch>
            <a:fillRect/>
          </a:stretch>
        </p:blipFill>
        <p:spPr bwMode="auto">
          <a:xfrm>
            <a:off x="7887072" y="0"/>
            <a:ext cx="1256928" cy="1753415"/>
          </a:xfrm>
          <a:prstGeom prst="rect">
            <a:avLst/>
          </a:prstGeom>
          <a:noFill/>
        </p:spPr>
      </p:pic>
      <p:sp>
        <p:nvSpPr>
          <p:cNvPr id="2" name="Espace réservé de la date 1">
            <a:extLst>
              <a:ext uri="{FF2B5EF4-FFF2-40B4-BE49-F238E27FC236}">
                <a16:creationId xmlns="" xmlns:a16="http://schemas.microsoft.com/office/drawing/2014/main" id="{4485C690-5BD9-4078-A934-FBBB63A084F6}"/>
              </a:ext>
            </a:extLst>
          </p:cNvPr>
          <p:cNvSpPr>
            <a:spLocks noGrp="1"/>
          </p:cNvSpPr>
          <p:nvPr>
            <p:ph type="dt" sz="half" idx="10"/>
          </p:nvPr>
        </p:nvSpPr>
        <p:spPr/>
        <p:txBody>
          <a:bodyPr/>
          <a:lstStyle/>
          <a:p>
            <a:fld id="{41924CF1-3FD5-4B92-B4DC-D94AD42D131F}"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4D2BAE07-7E0A-4152-AE89-24628EA06551}"/>
              </a:ext>
            </a:extLst>
          </p:cNvPr>
          <p:cNvSpPr>
            <a:spLocks noGrp="1"/>
          </p:cNvSpPr>
          <p:nvPr>
            <p:ph type="sldNum" sz="quarter" idx="12"/>
          </p:nvPr>
        </p:nvSpPr>
        <p:spPr/>
        <p:txBody>
          <a:bodyPr/>
          <a:lstStyle/>
          <a:p>
            <a:fld id="{8BA2FF6F-FEEF-4235-A332-D1B446A47BD9}" type="slidenum">
              <a:rPr lang="fr-FR" smtClean="0"/>
              <a:pPr/>
              <a:t>104</a:t>
            </a:fld>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CADRE REGLEMENTAIRE</a:t>
            </a:r>
          </a:p>
        </p:txBody>
      </p:sp>
      <p:sp>
        <p:nvSpPr>
          <p:cNvPr id="3" name="Sous-titre 2"/>
          <p:cNvSpPr>
            <a:spLocks noGrp="1"/>
          </p:cNvSpPr>
          <p:nvPr>
            <p:ph type="subTitle" idx="1"/>
          </p:nvPr>
        </p:nvSpPr>
        <p:spPr/>
        <p:txBody>
          <a:bodyPr/>
          <a:lstStyle/>
          <a:p>
            <a:endParaRPr lang="fr-FR"/>
          </a:p>
        </p:txBody>
      </p:sp>
      <p:sp>
        <p:nvSpPr>
          <p:cNvPr id="4" name="Espace réservé de la date 3">
            <a:extLst>
              <a:ext uri="{FF2B5EF4-FFF2-40B4-BE49-F238E27FC236}">
                <a16:creationId xmlns="" xmlns:a16="http://schemas.microsoft.com/office/drawing/2014/main" id="{93DB44D8-9224-42ED-AC21-BF83C8C4CE07}"/>
              </a:ext>
            </a:extLst>
          </p:cNvPr>
          <p:cNvSpPr>
            <a:spLocks noGrp="1"/>
          </p:cNvSpPr>
          <p:nvPr>
            <p:ph type="dt" sz="half" idx="10"/>
          </p:nvPr>
        </p:nvSpPr>
        <p:spPr/>
        <p:txBody>
          <a:bodyPr/>
          <a:lstStyle/>
          <a:p>
            <a:fld id="{2FB81763-3A27-4E44-B8D2-2E3FC84A8994}"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AA4054C0-9184-49D7-8ACE-BD9B9B728329}"/>
              </a:ext>
            </a:extLst>
          </p:cNvPr>
          <p:cNvSpPr>
            <a:spLocks noGrp="1"/>
          </p:cNvSpPr>
          <p:nvPr>
            <p:ph type="sldNum" sz="quarter" idx="12"/>
          </p:nvPr>
        </p:nvSpPr>
        <p:spPr/>
        <p:txBody>
          <a:bodyPr/>
          <a:lstStyle/>
          <a:p>
            <a:fld id="{8BA2FF6F-FEEF-4235-A332-D1B446A47BD9}" type="slidenum">
              <a:rPr lang="fr-FR" smtClean="0"/>
              <a:pPr/>
              <a:t>105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a:t>DISTRIBUTION AUX PARTICULIERS</a:t>
            </a:r>
          </a:p>
        </p:txBody>
      </p:sp>
      <p:sp>
        <p:nvSpPr>
          <p:cNvPr id="3" name="Espace réservé du contenu 2"/>
          <p:cNvSpPr>
            <a:spLocks noGrp="1"/>
          </p:cNvSpPr>
          <p:nvPr>
            <p:ph idx="1"/>
          </p:nvPr>
        </p:nvSpPr>
        <p:spPr>
          <a:xfrm>
            <a:off x="467544" y="1484784"/>
            <a:ext cx="8229600" cy="4525963"/>
          </a:xfrm>
        </p:spPr>
        <p:txBody>
          <a:bodyPr/>
          <a:lstStyle/>
          <a:p>
            <a:r>
              <a:rPr lang="fr-FR" dirty="0"/>
              <a:t>Émargement du particulier :</a:t>
            </a:r>
          </a:p>
          <a:p>
            <a:pPr>
              <a:buNone/>
            </a:pPr>
            <a:r>
              <a:rPr lang="fr-FR" dirty="0"/>
              <a:t>S’engageant  du respect des consignes  :</a:t>
            </a:r>
          </a:p>
          <a:p>
            <a:pPr>
              <a:buFont typeface="Symbol"/>
              <a:buChar char="Þ"/>
            </a:pPr>
            <a:r>
              <a:rPr lang="fr-FR" dirty="0"/>
              <a:t>boîtes d’appâtage sécurisées,</a:t>
            </a:r>
          </a:p>
          <a:p>
            <a:pPr>
              <a:buFont typeface="Symbol"/>
              <a:buChar char="Þ"/>
            </a:pPr>
            <a:r>
              <a:rPr lang="fr-FR" dirty="0"/>
              <a:t> port de gants,</a:t>
            </a:r>
          </a:p>
          <a:p>
            <a:pPr>
              <a:buFont typeface="Symbol"/>
              <a:buChar char="Þ"/>
            </a:pPr>
            <a:r>
              <a:rPr lang="fr-FR" dirty="0"/>
              <a:t> enlèvement des appâts en fin de traitement et mise en DID (décharge municipale)</a:t>
            </a:r>
          </a:p>
          <a:p>
            <a:pPr>
              <a:buNone/>
            </a:pPr>
            <a:endParaRPr lang="fr-FR" dirty="0"/>
          </a:p>
        </p:txBody>
      </p:sp>
      <p:pic>
        <p:nvPicPr>
          <p:cNvPr id="4" name="Picture 2" descr="ETIQUETTES MENTIONS OBLIGATOIRES LOT DE 500"/>
          <p:cNvPicPr>
            <a:picLocks noChangeAspect="1" noChangeArrowheads="1"/>
          </p:cNvPicPr>
          <p:nvPr/>
        </p:nvPicPr>
        <p:blipFill>
          <a:blip r:embed="rId2" cstate="print"/>
          <a:srcRect t="24880" b="25981"/>
          <a:stretch>
            <a:fillRect/>
          </a:stretch>
        </p:blipFill>
        <p:spPr bwMode="auto">
          <a:xfrm>
            <a:off x="5004048" y="5111214"/>
            <a:ext cx="3554760" cy="1746785"/>
          </a:xfrm>
          <a:prstGeom prst="rect">
            <a:avLst/>
          </a:prstGeom>
          <a:noFill/>
        </p:spPr>
      </p:pic>
      <p:sp>
        <p:nvSpPr>
          <p:cNvPr id="5" name="Espace réservé de la date 4">
            <a:extLst>
              <a:ext uri="{FF2B5EF4-FFF2-40B4-BE49-F238E27FC236}">
                <a16:creationId xmlns="" xmlns:a16="http://schemas.microsoft.com/office/drawing/2014/main" id="{936F9EDE-5175-401A-958C-074F71F9AC58}"/>
              </a:ext>
            </a:extLst>
          </p:cNvPr>
          <p:cNvSpPr>
            <a:spLocks noGrp="1"/>
          </p:cNvSpPr>
          <p:nvPr>
            <p:ph type="dt" sz="half" idx="10"/>
          </p:nvPr>
        </p:nvSpPr>
        <p:spPr/>
        <p:txBody>
          <a:bodyPr/>
          <a:lstStyle/>
          <a:p>
            <a:fld id="{05D9FACD-05BB-4B9E-8293-3E6DF4DE3258}" type="datetime1">
              <a:rPr lang="fr-FR" smtClean="0"/>
              <a:t>24/10/2018</a:t>
            </a:fld>
            <a:endParaRPr lang="fr-FR" dirty="0"/>
          </a:p>
        </p:txBody>
      </p:sp>
      <p:sp>
        <p:nvSpPr>
          <p:cNvPr id="6" name="Espace réservé du numéro de diapositive 5">
            <a:extLst>
              <a:ext uri="{FF2B5EF4-FFF2-40B4-BE49-F238E27FC236}">
                <a16:creationId xmlns="" xmlns:a16="http://schemas.microsoft.com/office/drawing/2014/main" id="{C6A394BD-50A8-4412-9AB9-9077DD41DB6B}"/>
              </a:ext>
            </a:extLst>
          </p:cNvPr>
          <p:cNvSpPr>
            <a:spLocks noGrp="1"/>
          </p:cNvSpPr>
          <p:nvPr>
            <p:ph type="sldNum" sz="quarter" idx="12"/>
          </p:nvPr>
        </p:nvSpPr>
        <p:spPr/>
        <p:txBody>
          <a:bodyPr/>
          <a:lstStyle/>
          <a:p>
            <a:fld id="{8BA2FF6F-FEEF-4235-A332-D1B446A47BD9}" type="slidenum">
              <a:rPr lang="fr-FR" smtClean="0"/>
              <a:pPr/>
              <a:t>106</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a:t>DISTRIBUTION AUX PARTICULIERS</a:t>
            </a:r>
          </a:p>
        </p:txBody>
      </p:sp>
      <p:sp>
        <p:nvSpPr>
          <p:cNvPr id="3" name="Espace réservé du contenu 2"/>
          <p:cNvSpPr>
            <a:spLocks noGrp="1"/>
          </p:cNvSpPr>
          <p:nvPr>
            <p:ph idx="1"/>
          </p:nvPr>
        </p:nvSpPr>
        <p:spPr>
          <a:xfrm>
            <a:off x="457200" y="1412776"/>
            <a:ext cx="8686800" cy="4525963"/>
          </a:xfrm>
        </p:spPr>
        <p:txBody>
          <a:bodyPr/>
          <a:lstStyle/>
          <a:p>
            <a:r>
              <a:rPr lang="fr-FR" dirty="0"/>
              <a:t>Les risques : </a:t>
            </a:r>
          </a:p>
          <a:p>
            <a:pPr>
              <a:buNone/>
            </a:pPr>
            <a:r>
              <a:rPr lang="fr-FR" dirty="0"/>
              <a:t>Non mise en boite d’appâtage </a:t>
            </a:r>
          </a:p>
          <a:p>
            <a:pPr>
              <a:buFont typeface="Symbol"/>
              <a:buChar char="Þ"/>
            </a:pPr>
            <a:r>
              <a:rPr lang="fr-FR" dirty="0"/>
              <a:t>Si pépin (faune sauvage ou animal domestique) </a:t>
            </a:r>
          </a:p>
          <a:p>
            <a:pPr>
              <a:buFont typeface="Symbol"/>
              <a:buChar char="Þ"/>
            </a:pPr>
            <a:r>
              <a:rPr lang="fr-FR" dirty="0"/>
              <a:t> Mairie qui est responsable..</a:t>
            </a:r>
          </a:p>
          <a:p>
            <a:pPr>
              <a:buFont typeface="Symbol"/>
              <a:buChar char="Þ"/>
            </a:pPr>
            <a:r>
              <a:rPr lang="fr-FR" dirty="0"/>
              <a:t> réelle efficacité  des particuliers dans « la campagne générale de dératisation » ???...</a:t>
            </a:r>
          </a:p>
          <a:p>
            <a:pPr>
              <a:buFont typeface="Symbol"/>
              <a:buChar char="Þ"/>
            </a:pPr>
            <a:endParaRPr lang="fr-FR" dirty="0"/>
          </a:p>
        </p:txBody>
      </p:sp>
      <p:sp>
        <p:nvSpPr>
          <p:cNvPr id="4" name="Espace réservé de la date 3">
            <a:extLst>
              <a:ext uri="{FF2B5EF4-FFF2-40B4-BE49-F238E27FC236}">
                <a16:creationId xmlns="" xmlns:a16="http://schemas.microsoft.com/office/drawing/2014/main" id="{4B6FA81E-91C4-4861-BDD8-B9EC9C94396B}"/>
              </a:ext>
            </a:extLst>
          </p:cNvPr>
          <p:cNvSpPr>
            <a:spLocks noGrp="1"/>
          </p:cNvSpPr>
          <p:nvPr>
            <p:ph type="dt" sz="half" idx="10"/>
          </p:nvPr>
        </p:nvSpPr>
        <p:spPr/>
        <p:txBody>
          <a:bodyPr/>
          <a:lstStyle/>
          <a:p>
            <a:fld id="{B475D257-11FD-4B8A-A161-74F4FE93E21B}" type="datetime1">
              <a:rPr lang="fr-FR" smtClean="0"/>
              <a:t>24/10/2018</a:t>
            </a:fld>
            <a:endParaRPr lang="fr-FR" dirty="0"/>
          </a:p>
        </p:txBody>
      </p:sp>
      <p:sp>
        <p:nvSpPr>
          <p:cNvPr id="5" name="Espace réservé du numéro de diapositive 4">
            <a:extLst>
              <a:ext uri="{FF2B5EF4-FFF2-40B4-BE49-F238E27FC236}">
                <a16:creationId xmlns="" xmlns:a16="http://schemas.microsoft.com/office/drawing/2014/main" id="{BD9AD92D-30CE-4F2A-A108-AB89D627C48E}"/>
              </a:ext>
            </a:extLst>
          </p:cNvPr>
          <p:cNvSpPr>
            <a:spLocks noGrp="1"/>
          </p:cNvSpPr>
          <p:nvPr>
            <p:ph type="sldNum" sz="quarter" idx="12"/>
          </p:nvPr>
        </p:nvSpPr>
        <p:spPr/>
        <p:txBody>
          <a:bodyPr/>
          <a:lstStyle/>
          <a:p>
            <a:fld id="{8BA2FF6F-FEEF-4235-A332-D1B446A47BD9}" type="slidenum">
              <a:rPr lang="fr-FR" smtClean="0"/>
              <a:pPr/>
              <a:t>107</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descr="NOTRAC BLOC 28 G (8KG)"/>
          <p:cNvPicPr>
            <a:picLocks noChangeAspect="1" noChangeArrowheads="1"/>
          </p:cNvPicPr>
          <p:nvPr/>
        </p:nvPicPr>
        <p:blipFill>
          <a:blip r:embed="rId3" cstate="print"/>
          <a:srcRect l="31434" t="34577" r="27702" b="35560"/>
          <a:stretch>
            <a:fillRect/>
          </a:stretch>
        </p:blipFill>
        <p:spPr bwMode="auto">
          <a:xfrm>
            <a:off x="1691680" y="4422486"/>
            <a:ext cx="2561969" cy="1872208"/>
          </a:xfrm>
          <a:prstGeom prst="rect">
            <a:avLst/>
          </a:prstGeom>
          <a:noFill/>
        </p:spPr>
      </p:pic>
      <p:pic>
        <p:nvPicPr>
          <p:cNvPr id="5" name="Picture 2" descr="ETIQUETTES MENTIONS OBLIGATOIRES LOT DE 500"/>
          <p:cNvPicPr>
            <a:picLocks noChangeAspect="1" noChangeArrowheads="1"/>
          </p:cNvPicPr>
          <p:nvPr/>
        </p:nvPicPr>
        <p:blipFill rotWithShape="1">
          <a:blip r:embed="rId4" cstate="print"/>
          <a:srcRect l="16768" t="24880" r="6685" b="25981"/>
          <a:stretch/>
        </p:blipFill>
        <p:spPr bwMode="auto">
          <a:xfrm>
            <a:off x="3866376" y="3475973"/>
            <a:ext cx="5256584" cy="3374460"/>
          </a:xfrm>
          <a:prstGeom prst="rect">
            <a:avLst/>
          </a:prstGeom>
          <a:noFill/>
        </p:spPr>
      </p:pic>
      <p:sp>
        <p:nvSpPr>
          <p:cNvPr id="2" name="Titre 1"/>
          <p:cNvSpPr>
            <a:spLocks noGrp="1"/>
          </p:cNvSpPr>
          <p:nvPr>
            <p:ph type="title"/>
          </p:nvPr>
        </p:nvSpPr>
        <p:spPr>
          <a:xfrm>
            <a:off x="457200" y="274638"/>
            <a:ext cx="8229600" cy="1143000"/>
          </a:xfrm>
        </p:spPr>
        <p:txBody>
          <a:bodyPr/>
          <a:lstStyle/>
          <a:p>
            <a:r>
              <a:rPr lang="fr-FR" dirty="0"/>
              <a:t>MISE EN PLACE APPAT en INTERNE</a:t>
            </a:r>
          </a:p>
        </p:txBody>
      </p:sp>
      <p:sp>
        <p:nvSpPr>
          <p:cNvPr id="3" name="Espace réservé du contenu 2"/>
          <p:cNvSpPr>
            <a:spLocks noGrp="1"/>
          </p:cNvSpPr>
          <p:nvPr>
            <p:ph idx="1"/>
          </p:nvPr>
        </p:nvSpPr>
        <p:spPr>
          <a:xfrm>
            <a:off x="457200" y="1212991"/>
            <a:ext cx="8229600" cy="5384361"/>
          </a:xfrm>
        </p:spPr>
        <p:txBody>
          <a:bodyPr>
            <a:normAutofit lnSpcReduction="10000"/>
          </a:bodyPr>
          <a:lstStyle/>
          <a:p>
            <a:pPr>
              <a:buNone/>
            </a:pPr>
            <a:r>
              <a:rPr lang="fr-FR" dirty="0"/>
              <a:t>respect des consignes  :</a:t>
            </a:r>
          </a:p>
          <a:p>
            <a:pPr>
              <a:buFont typeface="Symbol"/>
              <a:buChar char="Þ"/>
            </a:pPr>
            <a:r>
              <a:rPr lang="fr-FR" dirty="0"/>
              <a:t>boîtes d’appâtage sécurisées avec numéro </a:t>
            </a:r>
          </a:p>
          <a:p>
            <a:pPr>
              <a:buFont typeface="Symbol"/>
              <a:buChar char="Þ"/>
            </a:pPr>
            <a:r>
              <a:rPr lang="fr-FR" dirty="0"/>
              <a:t> consigne de sécurité </a:t>
            </a:r>
          </a:p>
          <a:p>
            <a:pPr>
              <a:buFont typeface="Symbol"/>
              <a:buChar char="Þ"/>
            </a:pPr>
            <a:r>
              <a:rPr lang="fr-FR" dirty="0"/>
              <a:t> port de gants,</a:t>
            </a:r>
          </a:p>
          <a:p>
            <a:pPr>
              <a:buFont typeface="Symbol"/>
              <a:buChar char="Þ"/>
            </a:pPr>
            <a:r>
              <a:rPr lang="fr-FR" dirty="0"/>
              <a:t> enlèvement des </a:t>
            </a:r>
          </a:p>
          <a:p>
            <a:pPr marL="0" indent="0">
              <a:buNone/>
            </a:pPr>
            <a:r>
              <a:rPr lang="fr-FR" dirty="0"/>
              <a:t>appâts en fin de </a:t>
            </a:r>
          </a:p>
          <a:p>
            <a:pPr marL="0" indent="0">
              <a:buNone/>
            </a:pPr>
            <a:r>
              <a:rPr lang="fr-FR" dirty="0"/>
              <a:t>traitement et mise </a:t>
            </a:r>
          </a:p>
          <a:p>
            <a:pPr marL="0" indent="0">
              <a:buNone/>
            </a:pPr>
            <a:r>
              <a:rPr lang="fr-FR" dirty="0"/>
              <a:t>en DID</a:t>
            </a:r>
          </a:p>
          <a:p>
            <a:pPr marL="0" indent="0">
              <a:buNone/>
            </a:pPr>
            <a:r>
              <a:rPr lang="fr-FR" dirty="0"/>
              <a:t>	</a:t>
            </a:r>
          </a:p>
          <a:p>
            <a:pPr marL="0" indent="0">
              <a:buNone/>
            </a:pPr>
            <a:r>
              <a:rPr lang="fr-FR" sz="2200" dirty="0"/>
              <a:t>(Déchet Industriel Dangereux)</a:t>
            </a:r>
          </a:p>
          <a:p>
            <a:pPr>
              <a:buNone/>
            </a:pPr>
            <a:endParaRPr lang="fr-FR" dirty="0"/>
          </a:p>
        </p:txBody>
      </p:sp>
      <p:sp>
        <p:nvSpPr>
          <p:cNvPr id="6" name="Espace réservé de la date 5">
            <a:extLst>
              <a:ext uri="{FF2B5EF4-FFF2-40B4-BE49-F238E27FC236}">
                <a16:creationId xmlns="" xmlns:a16="http://schemas.microsoft.com/office/drawing/2014/main" id="{3573B804-5A3B-449A-8F99-13E9F6D529B2}"/>
              </a:ext>
            </a:extLst>
          </p:cNvPr>
          <p:cNvSpPr>
            <a:spLocks noGrp="1"/>
          </p:cNvSpPr>
          <p:nvPr>
            <p:ph type="dt" sz="half" idx="10"/>
          </p:nvPr>
        </p:nvSpPr>
        <p:spPr/>
        <p:txBody>
          <a:bodyPr/>
          <a:lstStyle/>
          <a:p>
            <a:fld id="{72D04BEE-38FA-439C-A728-FF41BA1EE275}" type="datetime1">
              <a:rPr lang="fr-FR" smtClean="0"/>
              <a:t>24/10/2018</a:t>
            </a:fld>
            <a:endParaRPr lang="fr-FR" dirty="0"/>
          </a:p>
        </p:txBody>
      </p:sp>
      <p:sp>
        <p:nvSpPr>
          <p:cNvPr id="7" name="Espace réservé du numéro de diapositive 6">
            <a:extLst>
              <a:ext uri="{FF2B5EF4-FFF2-40B4-BE49-F238E27FC236}">
                <a16:creationId xmlns="" xmlns:a16="http://schemas.microsoft.com/office/drawing/2014/main" id="{BCC8327D-1C7F-4AB7-8DDC-64F78DF33CBF}"/>
              </a:ext>
            </a:extLst>
          </p:cNvPr>
          <p:cNvSpPr>
            <a:spLocks noGrp="1"/>
          </p:cNvSpPr>
          <p:nvPr>
            <p:ph type="sldNum" sz="quarter" idx="12"/>
          </p:nvPr>
        </p:nvSpPr>
        <p:spPr/>
        <p:txBody>
          <a:bodyPr/>
          <a:lstStyle/>
          <a:p>
            <a:fld id="{8BA2FF6F-FEEF-4235-A332-D1B446A47BD9}" type="slidenum">
              <a:rPr lang="fr-FR" smtClean="0"/>
              <a:pPr/>
              <a:t>108</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a:t>MISE EN PLACE APPAT en INTERNE</a:t>
            </a:r>
          </a:p>
        </p:txBody>
      </p:sp>
      <p:sp>
        <p:nvSpPr>
          <p:cNvPr id="3" name="Espace réservé du contenu 2"/>
          <p:cNvSpPr>
            <a:spLocks noGrp="1"/>
          </p:cNvSpPr>
          <p:nvPr>
            <p:ph idx="1"/>
          </p:nvPr>
        </p:nvSpPr>
        <p:spPr/>
        <p:txBody>
          <a:bodyPr/>
          <a:lstStyle/>
          <a:p>
            <a:pPr>
              <a:buNone/>
            </a:pPr>
            <a:r>
              <a:rPr lang="fr-FR" dirty="0"/>
              <a:t>respect des consignes  :</a:t>
            </a:r>
          </a:p>
          <a:p>
            <a:pPr>
              <a:buFont typeface="Symbol"/>
              <a:buChar char="Þ"/>
            </a:pPr>
            <a:r>
              <a:rPr lang="fr-FR" dirty="0"/>
              <a:t>boîtes d’appâtage sécurisées avec numéro </a:t>
            </a:r>
          </a:p>
          <a:p>
            <a:pPr>
              <a:buFont typeface="Symbol"/>
              <a:buChar char="Þ"/>
            </a:pPr>
            <a:r>
              <a:rPr lang="fr-FR" dirty="0"/>
              <a:t> consigne de sécurité </a:t>
            </a:r>
          </a:p>
          <a:p>
            <a:pPr>
              <a:buFont typeface="Symbol"/>
              <a:buChar char="Þ"/>
            </a:pPr>
            <a:endParaRPr lang="fr-FR" dirty="0"/>
          </a:p>
        </p:txBody>
      </p:sp>
      <p:pic>
        <p:nvPicPr>
          <p:cNvPr id="4" name="Picture 6" descr="NOTRAC BLOC 28 G (8KG)"/>
          <p:cNvPicPr>
            <a:picLocks noChangeAspect="1" noChangeArrowheads="1"/>
          </p:cNvPicPr>
          <p:nvPr/>
        </p:nvPicPr>
        <p:blipFill>
          <a:blip r:embed="rId2" cstate="print"/>
          <a:srcRect l="31434" t="34577" r="27702" b="35560"/>
          <a:stretch>
            <a:fillRect/>
          </a:stretch>
        </p:blipFill>
        <p:spPr bwMode="auto">
          <a:xfrm>
            <a:off x="7863015" y="1124744"/>
            <a:ext cx="1280985" cy="936104"/>
          </a:xfrm>
          <a:prstGeom prst="rect">
            <a:avLst/>
          </a:prstGeom>
          <a:noFill/>
        </p:spPr>
      </p:pic>
      <p:pic>
        <p:nvPicPr>
          <p:cNvPr id="70658" name="Picture 2" descr="ETIQUETTES MENTIONS OBLIGATOIRES LOT DE 500"/>
          <p:cNvPicPr>
            <a:picLocks noChangeAspect="1" noChangeArrowheads="1"/>
          </p:cNvPicPr>
          <p:nvPr/>
        </p:nvPicPr>
        <p:blipFill>
          <a:blip r:embed="rId3" cstate="print"/>
          <a:srcRect t="24880" b="25981"/>
          <a:stretch>
            <a:fillRect/>
          </a:stretch>
        </p:blipFill>
        <p:spPr bwMode="auto">
          <a:xfrm>
            <a:off x="1808047" y="3483540"/>
            <a:ext cx="6867128" cy="3374460"/>
          </a:xfrm>
          <a:prstGeom prst="rect">
            <a:avLst/>
          </a:prstGeom>
          <a:noFill/>
        </p:spPr>
      </p:pic>
      <p:sp>
        <p:nvSpPr>
          <p:cNvPr id="5" name="Espace réservé de la date 4">
            <a:extLst>
              <a:ext uri="{FF2B5EF4-FFF2-40B4-BE49-F238E27FC236}">
                <a16:creationId xmlns="" xmlns:a16="http://schemas.microsoft.com/office/drawing/2014/main" id="{72BF51C8-E4EE-4008-9EBD-B269E7DF841D}"/>
              </a:ext>
            </a:extLst>
          </p:cNvPr>
          <p:cNvSpPr>
            <a:spLocks noGrp="1"/>
          </p:cNvSpPr>
          <p:nvPr>
            <p:ph type="dt" sz="half" idx="10"/>
          </p:nvPr>
        </p:nvSpPr>
        <p:spPr/>
        <p:txBody>
          <a:bodyPr/>
          <a:lstStyle/>
          <a:p>
            <a:fld id="{3FB41AD5-E27E-430C-8F40-0B7279B4EA12}" type="datetime1">
              <a:rPr lang="fr-FR" smtClean="0"/>
              <a:t>24/10/2018</a:t>
            </a:fld>
            <a:endParaRPr lang="fr-FR" dirty="0"/>
          </a:p>
        </p:txBody>
      </p:sp>
      <p:sp>
        <p:nvSpPr>
          <p:cNvPr id="6" name="Espace réservé du numéro de diapositive 5">
            <a:extLst>
              <a:ext uri="{FF2B5EF4-FFF2-40B4-BE49-F238E27FC236}">
                <a16:creationId xmlns="" xmlns:a16="http://schemas.microsoft.com/office/drawing/2014/main" id="{2A246A78-E423-4338-97F8-5CD0F59FECD7}"/>
              </a:ext>
            </a:extLst>
          </p:cNvPr>
          <p:cNvSpPr>
            <a:spLocks noGrp="1"/>
          </p:cNvSpPr>
          <p:nvPr>
            <p:ph type="sldNum" sz="quarter" idx="12"/>
          </p:nvPr>
        </p:nvSpPr>
        <p:spPr/>
        <p:txBody>
          <a:bodyPr/>
          <a:lstStyle/>
          <a:p>
            <a:fld id="{8BA2FF6F-FEEF-4235-A332-D1B446A47BD9}" type="slidenum">
              <a:rPr lang="fr-FR" smtClean="0"/>
              <a:pPr/>
              <a:t>109</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91304" y="19116"/>
            <a:ext cx="6348148" cy="646331"/>
          </a:xfrm>
          <a:prstGeom prst="rect">
            <a:avLst/>
          </a:prstGeom>
          <a:noFill/>
        </p:spPr>
        <p:txBody>
          <a:bodyPr wrap="none" rtlCol="0">
            <a:spAutoFit/>
          </a:bodyPr>
          <a:lstStyle/>
          <a:p>
            <a:pPr algn="ctr"/>
            <a:r>
              <a:rPr lang="fr-FR" sz="3600" dirty="0">
                <a:latin typeface="+mj-lt"/>
              </a:rPr>
              <a:t>3. Les rongeurs: pourquoi lutter ?</a:t>
            </a:r>
          </a:p>
        </p:txBody>
      </p:sp>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3"/>
          <p:cNvSpPr txBox="1">
            <a:spLocks noRot="1" noChangeArrowheads="1"/>
          </p:cNvSpPr>
          <p:nvPr/>
        </p:nvSpPr>
        <p:spPr>
          <a:xfrm>
            <a:off x="251520" y="764704"/>
            <a:ext cx="8892480" cy="5904656"/>
          </a:xfrm>
          <a:prstGeom prst="rect">
            <a:avLst/>
          </a:prstGeom>
          <a:noFill/>
          <a:ln/>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a:ln>
                  <a:noFill/>
                </a:ln>
                <a:effectLst/>
                <a:uLnTx/>
                <a:uFillTx/>
                <a:latin typeface="+mj-lt"/>
                <a:ea typeface="+mn-ea"/>
                <a:cs typeface="+mn-cs"/>
              </a:rPr>
              <a:t>Rongeurs à la base de beaucoup de dégâts:  maisons, bâtiments 	professionnels, stockages, réseau électrique, informatique.</a:t>
            </a:r>
            <a:endParaRPr kumimoji="0" lang="fr-FR" altLang="ja-JP" sz="2000" b="0" i="0" u="none" strike="noStrike" kern="1200" cap="none" spc="0" normalizeH="0" baseline="0" noProof="0" dirty="0">
              <a:ln>
                <a:noFill/>
              </a:ln>
              <a:effectLst/>
              <a:uLnTx/>
              <a:uFillTx/>
              <a:latin typeface="+mj-lt"/>
              <a:ea typeface="ＭＳ Ｐゴシック" pitchFamily="-112" charset="-128"/>
              <a:cs typeface="+mn-cs"/>
            </a:endParaRPr>
          </a:p>
          <a:p>
            <a:pPr lvl="0" algn="just">
              <a:spcBef>
                <a:spcPct val="20000"/>
              </a:spcBef>
            </a:pPr>
            <a:r>
              <a:rPr lang="fr-FR" sz="2000" dirty="0">
                <a:sym typeface="Wingdings 2"/>
              </a:rPr>
              <a:t>  	</a:t>
            </a:r>
            <a:r>
              <a:rPr kumimoji="0" lang="fr-FR" altLang="ja-JP" sz="2000" b="0" i="0" u="none" strike="noStrike" kern="1200" cap="none" spc="0" normalizeH="0" baseline="0" noProof="0" dirty="0">
                <a:ln>
                  <a:noFill/>
                </a:ln>
                <a:effectLst/>
                <a:uLnTx/>
                <a:uFillTx/>
                <a:latin typeface="+mj-lt"/>
                <a:ea typeface="ＭＳ Ｐゴシック" pitchFamily="-112" charset="-128"/>
                <a:cs typeface="+mn-cs"/>
              </a:rPr>
              <a:t>Importantes pertes économiques </a:t>
            </a:r>
            <a:r>
              <a:rPr kumimoji="0" lang="fr-FR" altLang="ja-JP" sz="2000" b="1" i="0" u="none" strike="noStrike" kern="1200" cap="none" spc="0" normalizeH="0" baseline="0" noProof="0" dirty="0">
                <a:ln>
                  <a:noFill/>
                </a:ln>
                <a:effectLst/>
                <a:uLnTx/>
                <a:uFillTx/>
                <a:latin typeface="+mj-lt"/>
                <a:ea typeface="ＭＳ Ｐゴシック" pitchFamily="-112" charset="-128"/>
                <a:cs typeface="+mn-cs"/>
              </a:rPr>
              <a:t>20 millions de tonnes/an</a:t>
            </a:r>
            <a:r>
              <a:rPr kumimoji="0" lang="fr-FR" altLang="ja-JP" sz="2000" b="1" i="0" u="none" strike="noStrike" kern="1200" cap="none" spc="0" normalizeH="0" noProof="0" dirty="0">
                <a:ln>
                  <a:noFill/>
                </a:ln>
                <a:effectLst/>
                <a:uLnTx/>
                <a:uFillTx/>
                <a:latin typeface="+mj-lt"/>
                <a:ea typeface="ＭＳ Ｐゴシック" pitchFamily="-112" charset="-128"/>
                <a:cs typeface="+mn-cs"/>
              </a:rPr>
              <a:t> </a:t>
            </a:r>
            <a:r>
              <a:rPr kumimoji="0" lang="fr-FR" altLang="ja-JP" sz="2000" b="0" i="0" u="none" strike="noStrike" kern="1200" cap="none" spc="0" normalizeH="0" baseline="0" noProof="0" dirty="0">
                <a:ln>
                  <a:noFill/>
                </a:ln>
                <a:effectLst/>
                <a:uLnTx/>
                <a:uFillTx/>
                <a:latin typeface="+mj-lt"/>
                <a:ea typeface="ＭＳ Ｐゴシック" pitchFamily="-112" charset="-128"/>
                <a:cs typeface="+mn-cs"/>
              </a:rPr>
              <a:t>de récoltes 	mondiales souillées</a:t>
            </a:r>
          </a:p>
          <a:p>
            <a:pPr lvl="0" algn="just">
              <a:spcBef>
                <a:spcPct val="20000"/>
              </a:spcBef>
              <a:buFont typeface="Wingdings 2"/>
              <a:buChar char="P"/>
            </a:pPr>
            <a:r>
              <a:rPr kumimoji="0" lang="fr-FR" sz="2000" b="0" i="0" u="none" strike="noStrike" kern="1200" cap="none" spc="0" normalizeH="0" baseline="0" noProof="0" dirty="0">
                <a:ln>
                  <a:noFill/>
                </a:ln>
                <a:effectLst/>
                <a:uLnTx/>
                <a:uFillTx/>
                <a:latin typeface="+mj-lt"/>
                <a:ea typeface="+mn-ea"/>
                <a:cs typeface="+mn-cs"/>
              </a:rPr>
              <a:t> 	Transport de maladies: 40 zoonoses (leptospirose </a:t>
            </a:r>
            <a:r>
              <a:rPr kumimoji="0" lang="fr-FR" sz="2000" b="1" i="0" u="none" strike="noStrike" kern="1200" cap="none" spc="0" normalizeH="0" baseline="0" noProof="0" dirty="0">
                <a:ln>
                  <a:noFill/>
                </a:ln>
                <a:effectLst/>
                <a:uLnTx/>
                <a:uFillTx/>
                <a:latin typeface="+mj-lt"/>
                <a:ea typeface="+mn-ea"/>
                <a:cs typeface="+mn-cs"/>
              </a:rPr>
              <a:t>600 cas/an en France</a:t>
            </a:r>
            <a:r>
              <a:rPr kumimoji="0" lang="fr-FR" sz="2000" b="0" i="0" u="none" strike="noStrike" kern="1200" cap="none" spc="0" normalizeH="0" baseline="0" noProof="0" dirty="0">
                <a:ln>
                  <a:noFill/>
                </a:ln>
                <a:effectLst/>
                <a:uLnTx/>
                <a:uFillTx/>
                <a:latin typeface="+mj-lt"/>
                <a:ea typeface="+mn-ea"/>
                <a:cs typeface="+mn-cs"/>
              </a:rPr>
              <a:t>, 	</a:t>
            </a:r>
            <a:r>
              <a:rPr kumimoji="0" lang="fr-FR" sz="2000" b="0" i="0" u="none" strike="noStrike" kern="1200" cap="none" spc="0" normalizeH="0" baseline="0" noProof="0" dirty="0" err="1">
                <a:ln>
                  <a:noFill/>
                </a:ln>
                <a:effectLst/>
                <a:uLnTx/>
                <a:uFillTx/>
                <a:latin typeface="+mj-lt"/>
                <a:ea typeface="+mn-ea"/>
                <a:cs typeface="+mn-cs"/>
              </a:rPr>
              <a:t>hantavirus</a:t>
            </a:r>
            <a:r>
              <a:rPr kumimoji="0" lang="fr-FR" sz="2000" b="0" i="0" u="none" strike="noStrike" kern="1200" cap="none" spc="0" normalizeH="0" baseline="0" noProof="0" dirty="0">
                <a:ln>
                  <a:noFill/>
                </a:ln>
                <a:effectLst/>
                <a:uLnTx/>
                <a:uFillTx/>
                <a:latin typeface="+mj-lt"/>
                <a:ea typeface="+mn-ea"/>
                <a:cs typeface="+mn-cs"/>
              </a:rPr>
              <a:t>, peste bubonique , cholera, </a:t>
            </a:r>
            <a:r>
              <a:rPr kumimoji="0" lang="fr-FR" sz="2000" b="0" i="0" u="none" strike="noStrike" kern="1200" cap="none" spc="0" normalizeH="0" noProof="0" dirty="0">
                <a:ln>
                  <a:noFill/>
                </a:ln>
                <a:effectLst/>
                <a:uLnTx/>
                <a:uFillTx/>
                <a:latin typeface="+mj-lt"/>
                <a:ea typeface="+mn-ea"/>
                <a:cs typeface="+mn-cs"/>
              </a:rPr>
              <a:t> </a:t>
            </a:r>
            <a:r>
              <a:rPr kumimoji="0" lang="fr-FR" sz="2000" b="0" i="0" u="none" strike="noStrike" kern="1200" cap="none" spc="0" normalizeH="0" baseline="0" noProof="0" dirty="0">
                <a:ln>
                  <a:noFill/>
                </a:ln>
                <a:effectLst/>
                <a:uLnTx/>
                <a:uFillTx/>
                <a:latin typeface="+mj-lt"/>
                <a:ea typeface="+mn-ea"/>
                <a:cs typeface="+mn-cs"/>
              </a:rPr>
              <a:t>tuberculose,</a:t>
            </a:r>
            <a:r>
              <a:rPr kumimoji="0" lang="fr-FR" sz="2000" b="0" i="0" u="none" strike="noStrike" kern="1200" cap="none" spc="0" normalizeH="0" noProof="0" dirty="0">
                <a:ln>
                  <a:noFill/>
                </a:ln>
                <a:effectLst/>
                <a:uLnTx/>
                <a:uFillTx/>
                <a:latin typeface="+mj-lt"/>
                <a:ea typeface="+mn-ea"/>
                <a:cs typeface="+mn-cs"/>
              </a:rPr>
              <a:t> </a:t>
            </a:r>
            <a:r>
              <a:rPr kumimoji="0" lang="fr-FR" sz="2000" b="0" i="0" u="none" strike="noStrike" kern="1200" cap="none" spc="0" normalizeH="0" baseline="0" noProof="0" dirty="0">
                <a:ln>
                  <a:noFill/>
                </a:ln>
                <a:effectLst/>
                <a:uLnTx/>
                <a:uFillTx/>
                <a:latin typeface="+mj-lt"/>
                <a:ea typeface="+mn-ea"/>
                <a:cs typeface="+mn-cs"/>
              </a:rPr>
              <a:t>salmonelle…) </a:t>
            </a:r>
          </a:p>
          <a:p>
            <a:pPr lvl="0" algn="just">
              <a:spcBef>
                <a:spcPct val="20000"/>
              </a:spcBef>
            </a:pPr>
            <a:r>
              <a:rPr lang="fr-FR" sz="2000" dirty="0">
                <a:sym typeface="Wingdings 2"/>
              </a:rPr>
              <a:t> 	</a:t>
            </a:r>
            <a:r>
              <a:rPr kumimoji="0" lang="fr-FR" sz="2000" b="0" i="0" u="none" strike="noStrike" kern="1200" cap="none" spc="0" normalizeH="0" baseline="0" noProof="0" dirty="0">
                <a:ln>
                  <a:noFill/>
                </a:ln>
                <a:effectLst/>
                <a:uLnTx/>
                <a:uFillTx/>
                <a:latin typeface="+mj-lt"/>
                <a:ea typeface="+mn-ea"/>
                <a:cs typeface="+mn-cs"/>
              </a:rPr>
              <a:t>200 millions personnes affectées par ces maladies (OMS, 2008)</a:t>
            </a:r>
          </a:p>
          <a:p>
            <a:pPr lvl="0" algn="just">
              <a:spcBef>
                <a:spcPct val="20000"/>
              </a:spcBef>
            </a:pPr>
            <a:r>
              <a:rPr lang="fr-FR" sz="2000" dirty="0">
                <a:sym typeface="Wingdings 2"/>
              </a:rPr>
              <a:t> 	</a:t>
            </a:r>
            <a:r>
              <a:rPr kumimoji="0" lang="fr-FR" sz="2000" b="0" i="0" u="none" strike="noStrike" kern="1200" cap="none" spc="0" normalizeH="0" baseline="0" noProof="0" dirty="0">
                <a:ln>
                  <a:noFill/>
                </a:ln>
                <a:effectLst/>
                <a:uLnTx/>
                <a:uFillTx/>
                <a:latin typeface="+mj-lt"/>
                <a:ea typeface="+mn-ea"/>
                <a:cs typeface="+mn-cs"/>
              </a:rPr>
              <a:t>50% maladies véhiculées sont zoonotiques et 25% peuvent causer des 	troubles sévères ou la mort (OMS, 2008)</a:t>
            </a:r>
          </a:p>
        </p:txBody>
      </p:sp>
      <p:pic>
        <p:nvPicPr>
          <p:cNvPr id="8" name="Picture 14"/>
          <p:cNvPicPr>
            <a:picLocks noChangeAspect="1" noChangeArrowheads="1"/>
          </p:cNvPicPr>
          <p:nvPr/>
        </p:nvPicPr>
        <p:blipFill>
          <a:blip r:embed="rId3" cstate="print"/>
          <a:srcRect/>
          <a:stretch>
            <a:fillRect/>
          </a:stretch>
        </p:blipFill>
        <p:spPr bwMode="auto">
          <a:xfrm>
            <a:off x="467544" y="4437112"/>
            <a:ext cx="2376264" cy="1610593"/>
          </a:xfrm>
          <a:prstGeom prst="rect">
            <a:avLst/>
          </a:prstGeom>
          <a:noFill/>
          <a:ln w="9525">
            <a:noFill/>
            <a:miter lim="800000"/>
            <a:headEnd/>
            <a:tailEnd/>
          </a:ln>
          <a:effectLst/>
        </p:spPr>
      </p:pic>
      <p:pic>
        <p:nvPicPr>
          <p:cNvPr id="10" name="Picture 17" descr="DSC02187"/>
          <p:cNvPicPr>
            <a:picLocks noChangeAspect="1" noChangeArrowheads="1"/>
          </p:cNvPicPr>
          <p:nvPr/>
        </p:nvPicPr>
        <p:blipFill>
          <a:blip r:embed="rId4" cstate="print"/>
          <a:srcRect/>
          <a:stretch>
            <a:fillRect/>
          </a:stretch>
        </p:blipFill>
        <p:spPr bwMode="auto">
          <a:xfrm>
            <a:off x="3635896" y="4437113"/>
            <a:ext cx="2088232" cy="1629006"/>
          </a:xfrm>
          <a:prstGeom prst="rect">
            <a:avLst/>
          </a:prstGeom>
          <a:noFill/>
        </p:spPr>
      </p:pic>
      <p:pic>
        <p:nvPicPr>
          <p:cNvPr id="11" name="Picture 2" descr="C:\Users\r.lasseur\Desktop\TOXINNOV\PROJETS\BAYER\leishm01.jpg"/>
          <p:cNvPicPr>
            <a:picLocks noChangeAspect="1" noChangeArrowheads="1"/>
          </p:cNvPicPr>
          <p:nvPr/>
        </p:nvPicPr>
        <p:blipFill>
          <a:blip r:embed="rId5" cstate="print"/>
          <a:srcRect/>
          <a:stretch>
            <a:fillRect/>
          </a:stretch>
        </p:blipFill>
        <p:spPr bwMode="auto">
          <a:xfrm>
            <a:off x="6438065" y="4437112"/>
            <a:ext cx="2166383" cy="1656184"/>
          </a:xfrm>
          <a:prstGeom prst="rect">
            <a:avLst/>
          </a:prstGeom>
          <a:noFill/>
        </p:spPr>
      </p:pic>
      <p:sp>
        <p:nvSpPr>
          <p:cNvPr id="2" name="Espace réservé de la date 1">
            <a:extLst>
              <a:ext uri="{FF2B5EF4-FFF2-40B4-BE49-F238E27FC236}">
                <a16:creationId xmlns="" xmlns:a16="http://schemas.microsoft.com/office/drawing/2014/main" id="{8047542A-2BC7-40E4-8402-18F3F64EB728}"/>
              </a:ext>
            </a:extLst>
          </p:cNvPr>
          <p:cNvSpPr>
            <a:spLocks noGrp="1"/>
          </p:cNvSpPr>
          <p:nvPr>
            <p:ph type="dt" sz="half" idx="10"/>
          </p:nvPr>
        </p:nvSpPr>
        <p:spPr/>
        <p:txBody>
          <a:bodyPr/>
          <a:lstStyle/>
          <a:p>
            <a:fld id="{1696990C-6631-4AA6-B141-FE3B8556D924}"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12FED784-6B7C-4A6D-BFB4-6ED77F7638EF}"/>
              </a:ext>
            </a:extLst>
          </p:cNvPr>
          <p:cNvSpPr>
            <a:spLocks noGrp="1"/>
          </p:cNvSpPr>
          <p:nvPr>
            <p:ph type="sldNum" sz="quarter" idx="12"/>
          </p:nvPr>
        </p:nvSpPr>
        <p:spPr/>
        <p:txBody>
          <a:bodyPr/>
          <a:lstStyle/>
          <a:p>
            <a:fld id="{8BA2FF6F-FEEF-4235-A332-D1B446A47BD9}" type="slidenum">
              <a:rPr lang="fr-FR" smtClean="0"/>
              <a:pPr/>
              <a:t>11</a:t>
            </a:fld>
            <a:endParaRPr lang="fr-FR"/>
          </a:p>
        </p:txBody>
      </p:sp>
    </p:spTree>
    <p:extLst>
      <p:ext uri="{BB962C8B-B14F-4D97-AF65-F5344CB8AC3E}">
        <p14:creationId xmlns:p14="http://schemas.microsoft.com/office/powerpoint/2010/main" val="23386588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a:t>MISE EN PLACE APPAT en INTERNE</a:t>
            </a:r>
          </a:p>
        </p:txBody>
      </p:sp>
      <p:sp>
        <p:nvSpPr>
          <p:cNvPr id="3" name="Espace réservé du contenu 2"/>
          <p:cNvSpPr>
            <a:spLocks noGrp="1"/>
          </p:cNvSpPr>
          <p:nvPr>
            <p:ph idx="1"/>
          </p:nvPr>
        </p:nvSpPr>
        <p:spPr/>
        <p:txBody>
          <a:bodyPr/>
          <a:lstStyle/>
          <a:p>
            <a:pPr>
              <a:buNone/>
            </a:pPr>
            <a:r>
              <a:rPr lang="fr-FR" dirty="0"/>
              <a:t>respect des consignes  :</a:t>
            </a:r>
          </a:p>
          <a:p>
            <a:pPr>
              <a:buFont typeface="Symbol"/>
              <a:buChar char="Þ"/>
            </a:pPr>
            <a:r>
              <a:rPr lang="fr-FR" dirty="0"/>
              <a:t>boîtes d’appâtage sécurisées avec numéro</a:t>
            </a:r>
          </a:p>
          <a:p>
            <a:pPr>
              <a:buNone/>
            </a:pPr>
            <a:r>
              <a:rPr lang="fr-FR" dirty="0" err="1"/>
              <a:t>Notrac</a:t>
            </a:r>
            <a:r>
              <a:rPr lang="fr-FR" dirty="0"/>
              <a:t> 28 gr  spécial souris et spécial rat</a:t>
            </a:r>
          </a:p>
          <a:p>
            <a:pPr>
              <a:buNone/>
            </a:pPr>
            <a:endParaRPr lang="fr-FR" dirty="0"/>
          </a:p>
        </p:txBody>
      </p:sp>
      <p:pic>
        <p:nvPicPr>
          <p:cNvPr id="4" name="Picture 6" descr="NOTRAC BLOC 28 G (8KG)"/>
          <p:cNvPicPr>
            <a:picLocks noChangeAspect="1" noChangeArrowheads="1"/>
          </p:cNvPicPr>
          <p:nvPr/>
        </p:nvPicPr>
        <p:blipFill>
          <a:blip r:embed="rId2" cstate="print"/>
          <a:srcRect l="31434" t="34577" r="27702" b="35560"/>
          <a:stretch>
            <a:fillRect/>
          </a:stretch>
        </p:blipFill>
        <p:spPr bwMode="auto">
          <a:xfrm>
            <a:off x="6718041" y="3284984"/>
            <a:ext cx="2425959" cy="1772816"/>
          </a:xfrm>
          <a:prstGeom prst="rect">
            <a:avLst/>
          </a:prstGeom>
          <a:noFill/>
        </p:spPr>
      </p:pic>
      <p:pic>
        <p:nvPicPr>
          <p:cNvPr id="67586" name="Picture 2" descr="Le Pack Souricide Bromapesce"/>
          <p:cNvPicPr>
            <a:picLocks noChangeAspect="1" noChangeArrowheads="1"/>
          </p:cNvPicPr>
          <p:nvPr/>
        </p:nvPicPr>
        <p:blipFill>
          <a:blip r:embed="rId3" cstate="print"/>
          <a:srcRect l="22671" t="12600" r="15237"/>
          <a:stretch>
            <a:fillRect/>
          </a:stretch>
        </p:blipFill>
        <p:spPr bwMode="auto">
          <a:xfrm>
            <a:off x="0" y="4222703"/>
            <a:ext cx="1872208" cy="2635297"/>
          </a:xfrm>
          <a:prstGeom prst="rect">
            <a:avLst/>
          </a:prstGeom>
          <a:noFill/>
        </p:spPr>
      </p:pic>
      <p:pic>
        <p:nvPicPr>
          <p:cNvPr id="67588" name="Picture 4" descr="PROTECTA SHIELD BOITE A RAT (12)"/>
          <p:cNvPicPr>
            <a:picLocks noChangeAspect="1" noChangeArrowheads="1"/>
          </p:cNvPicPr>
          <p:nvPr/>
        </p:nvPicPr>
        <p:blipFill>
          <a:blip r:embed="rId4" cstate="print"/>
          <a:srcRect t="26460" b="30701"/>
          <a:stretch>
            <a:fillRect/>
          </a:stretch>
        </p:blipFill>
        <p:spPr bwMode="auto">
          <a:xfrm>
            <a:off x="1907704" y="4409728"/>
            <a:ext cx="5715000" cy="2448272"/>
          </a:xfrm>
          <a:prstGeom prst="rect">
            <a:avLst/>
          </a:prstGeom>
          <a:noFill/>
        </p:spPr>
      </p:pic>
      <p:pic>
        <p:nvPicPr>
          <p:cNvPr id="67590" name="Picture 6" descr="PROTECTA SHIELD BOITE A RAT (12)"/>
          <p:cNvPicPr>
            <a:picLocks noChangeAspect="1" noChangeArrowheads="1"/>
          </p:cNvPicPr>
          <p:nvPr/>
        </p:nvPicPr>
        <p:blipFill>
          <a:blip r:embed="rId5" cstate="print"/>
          <a:srcRect t="22680" b="20621"/>
          <a:stretch>
            <a:fillRect/>
          </a:stretch>
        </p:blipFill>
        <p:spPr bwMode="auto">
          <a:xfrm>
            <a:off x="3851920" y="3717032"/>
            <a:ext cx="2367136" cy="1342147"/>
          </a:xfrm>
          <a:prstGeom prst="rect">
            <a:avLst/>
          </a:prstGeom>
          <a:noFill/>
        </p:spPr>
      </p:pic>
      <p:sp>
        <p:nvSpPr>
          <p:cNvPr id="5" name="Espace réservé de la date 4">
            <a:extLst>
              <a:ext uri="{FF2B5EF4-FFF2-40B4-BE49-F238E27FC236}">
                <a16:creationId xmlns="" xmlns:a16="http://schemas.microsoft.com/office/drawing/2014/main" id="{1ABBA1F3-5C5D-44F0-BE19-6ACC379526B8}"/>
              </a:ext>
            </a:extLst>
          </p:cNvPr>
          <p:cNvSpPr>
            <a:spLocks noGrp="1"/>
          </p:cNvSpPr>
          <p:nvPr>
            <p:ph type="dt" sz="half" idx="10"/>
          </p:nvPr>
        </p:nvSpPr>
        <p:spPr/>
        <p:txBody>
          <a:bodyPr/>
          <a:lstStyle/>
          <a:p>
            <a:fld id="{1673805F-0F20-4037-84DE-32AC2247537C}" type="datetime1">
              <a:rPr lang="fr-FR" smtClean="0"/>
              <a:t>24/10/2018</a:t>
            </a:fld>
            <a:endParaRPr lang="fr-FR" dirty="0"/>
          </a:p>
        </p:txBody>
      </p:sp>
      <p:sp>
        <p:nvSpPr>
          <p:cNvPr id="6" name="Espace réservé du numéro de diapositive 5">
            <a:extLst>
              <a:ext uri="{FF2B5EF4-FFF2-40B4-BE49-F238E27FC236}">
                <a16:creationId xmlns="" xmlns:a16="http://schemas.microsoft.com/office/drawing/2014/main" id="{2DE549FF-58EE-4323-9967-09A4D0A8B771}"/>
              </a:ext>
            </a:extLst>
          </p:cNvPr>
          <p:cNvSpPr>
            <a:spLocks noGrp="1"/>
          </p:cNvSpPr>
          <p:nvPr>
            <p:ph type="sldNum" sz="quarter" idx="12"/>
          </p:nvPr>
        </p:nvSpPr>
        <p:spPr/>
        <p:txBody>
          <a:bodyPr/>
          <a:lstStyle/>
          <a:p>
            <a:fld id="{8BA2FF6F-FEEF-4235-A332-D1B446A47BD9}" type="slidenum">
              <a:rPr lang="fr-FR" smtClean="0"/>
              <a:pPr/>
              <a:t>110</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dirty="0"/>
              <a:t>MISE EN PLACE APPAT en INTERNE</a:t>
            </a:r>
            <a:r>
              <a:rPr lang="fr-FR"/>
              <a:t/>
            </a:r>
            <a:br>
              <a:rPr lang="fr-FR"/>
            </a:br>
            <a:r>
              <a:rPr lang="fr-FR"/>
              <a:t>(bâtiments </a:t>
            </a:r>
            <a:r>
              <a:rPr lang="fr-FR" dirty="0"/>
              <a:t>communaux)</a:t>
            </a:r>
          </a:p>
        </p:txBody>
      </p:sp>
      <p:sp>
        <p:nvSpPr>
          <p:cNvPr id="3" name="Espace réservé du contenu 2"/>
          <p:cNvSpPr>
            <a:spLocks noGrp="1"/>
          </p:cNvSpPr>
          <p:nvPr>
            <p:ph idx="1"/>
          </p:nvPr>
        </p:nvSpPr>
        <p:spPr/>
        <p:txBody>
          <a:bodyPr/>
          <a:lstStyle/>
          <a:p>
            <a:pPr>
              <a:buNone/>
            </a:pPr>
            <a:r>
              <a:rPr lang="fr-FR" dirty="0"/>
              <a:t>TRACABILITE:</a:t>
            </a:r>
          </a:p>
          <a:p>
            <a:pPr>
              <a:buFont typeface="Symbol"/>
              <a:buChar char="Þ"/>
            </a:pPr>
            <a:r>
              <a:rPr lang="fr-FR" dirty="0"/>
              <a:t>boîtes d’appâtage sécurisées avec numéro </a:t>
            </a:r>
          </a:p>
          <a:p>
            <a:pPr>
              <a:buFont typeface="Symbol"/>
              <a:buChar char="Þ"/>
            </a:pPr>
            <a:r>
              <a:rPr lang="fr-FR" dirty="0"/>
              <a:t> visite tous les mois </a:t>
            </a:r>
          </a:p>
          <a:p>
            <a:pPr>
              <a:buFont typeface="Symbol"/>
              <a:buChar char="Þ"/>
            </a:pPr>
            <a:r>
              <a:rPr lang="fr-FR" dirty="0"/>
              <a:t> si rechargement  d’appât (le notifier)</a:t>
            </a:r>
          </a:p>
          <a:p>
            <a:pPr>
              <a:buFont typeface="Symbol"/>
              <a:buChar char="Þ"/>
            </a:pPr>
            <a:r>
              <a:rPr lang="fr-FR" dirty="0"/>
              <a:t> lutte préventive et curative (poste à l’année)</a:t>
            </a:r>
          </a:p>
          <a:p>
            <a:pPr>
              <a:buNone/>
            </a:pPr>
            <a:endParaRPr lang="fr-FR" dirty="0"/>
          </a:p>
        </p:txBody>
      </p:sp>
      <p:sp>
        <p:nvSpPr>
          <p:cNvPr id="4" name="Espace réservé de la date 3">
            <a:extLst>
              <a:ext uri="{FF2B5EF4-FFF2-40B4-BE49-F238E27FC236}">
                <a16:creationId xmlns="" xmlns:a16="http://schemas.microsoft.com/office/drawing/2014/main" id="{1335690D-6EEE-49C3-9403-223E2597A176}"/>
              </a:ext>
            </a:extLst>
          </p:cNvPr>
          <p:cNvSpPr>
            <a:spLocks noGrp="1"/>
          </p:cNvSpPr>
          <p:nvPr>
            <p:ph type="dt" sz="half" idx="10"/>
          </p:nvPr>
        </p:nvSpPr>
        <p:spPr/>
        <p:txBody>
          <a:bodyPr/>
          <a:lstStyle/>
          <a:p>
            <a:fld id="{07FF73E4-114F-4B48-91E5-7A4A48DB281B}" type="datetime1">
              <a:rPr lang="fr-FR" smtClean="0"/>
              <a:t>24/10/2018</a:t>
            </a:fld>
            <a:endParaRPr lang="fr-FR" dirty="0"/>
          </a:p>
        </p:txBody>
      </p:sp>
      <p:sp>
        <p:nvSpPr>
          <p:cNvPr id="5" name="Espace réservé du numéro de diapositive 4">
            <a:extLst>
              <a:ext uri="{FF2B5EF4-FFF2-40B4-BE49-F238E27FC236}">
                <a16:creationId xmlns="" xmlns:a16="http://schemas.microsoft.com/office/drawing/2014/main" id="{CE34E0D0-ED42-4B0B-873B-39367A131E77}"/>
              </a:ext>
            </a:extLst>
          </p:cNvPr>
          <p:cNvSpPr>
            <a:spLocks noGrp="1"/>
          </p:cNvSpPr>
          <p:nvPr>
            <p:ph type="sldNum" sz="quarter" idx="12"/>
          </p:nvPr>
        </p:nvSpPr>
        <p:spPr/>
        <p:txBody>
          <a:bodyPr/>
          <a:lstStyle/>
          <a:p>
            <a:fld id="{8BA2FF6F-FEEF-4235-A332-D1B446A47BD9}" type="slidenum">
              <a:rPr lang="fr-FR" smtClean="0"/>
              <a:pPr/>
              <a:t>111</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a:t>Conclusion</a:t>
            </a:r>
          </a:p>
        </p:txBody>
      </p:sp>
      <p:sp>
        <p:nvSpPr>
          <p:cNvPr id="3" name="Espace réservé du contenu 2"/>
          <p:cNvSpPr>
            <a:spLocks noGrp="1"/>
          </p:cNvSpPr>
          <p:nvPr>
            <p:ph idx="1"/>
          </p:nvPr>
        </p:nvSpPr>
        <p:spPr/>
        <p:txBody>
          <a:bodyPr>
            <a:normAutofit lnSpcReduction="10000"/>
          </a:bodyPr>
          <a:lstStyle/>
          <a:p>
            <a:pPr marL="0" indent="0">
              <a:buNone/>
            </a:pPr>
            <a:r>
              <a:rPr lang="fr-FR" dirty="0"/>
              <a:t>Pour la lutte contre les rongeurs</a:t>
            </a:r>
          </a:p>
          <a:p>
            <a:r>
              <a:rPr lang="fr-FR" dirty="0" smtClean="0"/>
              <a:t>Commencer </a:t>
            </a:r>
            <a:r>
              <a:rPr lang="fr-FR" dirty="0"/>
              <a:t>par réduire ou éliminer les dépôts d’ordures et les déchets favorables aux rats</a:t>
            </a:r>
          </a:p>
          <a:p>
            <a:r>
              <a:rPr lang="fr-FR" dirty="0"/>
              <a:t>Réduire les accès (grille, répulsifs, ultrasons)</a:t>
            </a:r>
          </a:p>
          <a:p>
            <a:r>
              <a:rPr lang="fr-FR" dirty="0"/>
              <a:t>Et seulement après, envisager une lutte mécanique </a:t>
            </a:r>
            <a:r>
              <a:rPr lang="fr-FR" dirty="0" smtClean="0"/>
              <a:t>ou chimique</a:t>
            </a:r>
          </a:p>
          <a:p>
            <a:r>
              <a:rPr lang="fr-FR" dirty="0" smtClean="0"/>
              <a:t>Dans ce dernier cas, adapter </a:t>
            </a:r>
            <a:r>
              <a:rPr lang="fr-FR" dirty="0"/>
              <a:t>le produit en fonction de la cible, </a:t>
            </a:r>
            <a:r>
              <a:rPr lang="fr-FR" dirty="0" smtClean="0"/>
              <a:t>en tenant compte de </a:t>
            </a:r>
            <a:r>
              <a:rPr lang="fr-FR" dirty="0"/>
              <a:t>la DL50</a:t>
            </a:r>
          </a:p>
          <a:p>
            <a:endParaRPr lang="fr-FR" dirty="0"/>
          </a:p>
          <a:p>
            <a:endParaRPr lang="fr-FR" dirty="0"/>
          </a:p>
        </p:txBody>
      </p:sp>
      <p:sp>
        <p:nvSpPr>
          <p:cNvPr id="4" name="Espace réservé de la date 3">
            <a:extLst>
              <a:ext uri="{FF2B5EF4-FFF2-40B4-BE49-F238E27FC236}">
                <a16:creationId xmlns="" xmlns:a16="http://schemas.microsoft.com/office/drawing/2014/main" id="{413F49A3-26BB-463F-9AD1-180154878F76}"/>
              </a:ext>
            </a:extLst>
          </p:cNvPr>
          <p:cNvSpPr>
            <a:spLocks noGrp="1"/>
          </p:cNvSpPr>
          <p:nvPr>
            <p:ph type="dt" sz="half" idx="10"/>
          </p:nvPr>
        </p:nvSpPr>
        <p:spPr/>
        <p:txBody>
          <a:bodyPr/>
          <a:lstStyle/>
          <a:p>
            <a:fld id="{C78752C3-02DB-4F2F-8220-033B35614A56}" type="datetime1">
              <a:rPr lang="fr-FR" smtClean="0"/>
              <a:t>24/10/2018</a:t>
            </a:fld>
            <a:endParaRPr lang="fr-FR" dirty="0"/>
          </a:p>
        </p:txBody>
      </p:sp>
      <p:sp>
        <p:nvSpPr>
          <p:cNvPr id="5" name="Espace réservé du numéro de diapositive 4">
            <a:extLst>
              <a:ext uri="{FF2B5EF4-FFF2-40B4-BE49-F238E27FC236}">
                <a16:creationId xmlns="" xmlns:a16="http://schemas.microsoft.com/office/drawing/2014/main" id="{42E899E9-DD63-436E-B2F8-888130BE0DD6}"/>
              </a:ext>
            </a:extLst>
          </p:cNvPr>
          <p:cNvSpPr>
            <a:spLocks noGrp="1"/>
          </p:cNvSpPr>
          <p:nvPr>
            <p:ph type="sldNum" sz="quarter" idx="12"/>
          </p:nvPr>
        </p:nvSpPr>
        <p:spPr/>
        <p:txBody>
          <a:bodyPr/>
          <a:lstStyle/>
          <a:p>
            <a:fld id="{8BA2FF6F-FEEF-4235-A332-D1B446A47BD9}" type="slidenum">
              <a:rPr lang="fr-FR" smtClean="0"/>
              <a:pPr/>
              <a:t>112</a:t>
            </a:fld>
            <a:endParaRPr lang="fr-FR" dirty="0"/>
          </a:p>
        </p:txBody>
      </p:sp>
    </p:spTree>
    <p:extLst>
      <p:ext uri="{BB962C8B-B14F-4D97-AF65-F5344CB8AC3E}">
        <p14:creationId xmlns:p14="http://schemas.microsoft.com/office/powerpoint/2010/main" val="32865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3"/>
          <p:cNvSpPr txBox="1">
            <a:spLocks noRot="1" noChangeArrowheads="1"/>
          </p:cNvSpPr>
          <p:nvPr/>
        </p:nvSpPr>
        <p:spPr>
          <a:xfrm>
            <a:off x="35496" y="692696"/>
            <a:ext cx="8820472" cy="5486400"/>
          </a:xfrm>
          <a:prstGeom prst="rect">
            <a:avLst/>
          </a:prstGeom>
          <a:noFill/>
          <a:ln/>
        </p:spPr>
        <p:txBody>
          <a:bodyPr vert="horz" lIns="91440" tIns="45720" rIns="91440" bIns="45720" rtlCol="0">
            <a:normAutofit/>
          </a:bodyPr>
          <a:lstStyle/>
          <a:p>
            <a:pPr algn="just"/>
            <a:r>
              <a:rPr kumimoji="0" lang="fr-FR" sz="2000" b="0" i="0" u="none" strike="noStrike" kern="1200" cap="none" spc="0" normalizeH="0" baseline="0" noProof="0" dirty="0">
                <a:ln>
                  <a:noFill/>
                </a:ln>
                <a:effectLst/>
                <a:uLnTx/>
                <a:uFillTx/>
                <a:latin typeface="+mj-lt"/>
                <a:ea typeface="+mn-ea"/>
                <a:cs typeface="+mn-cs"/>
                <a:sym typeface="Wingdings 2"/>
              </a:rPr>
              <a:t>	</a:t>
            </a:r>
            <a:r>
              <a:rPr lang="fr-FR" sz="2000" dirty="0">
                <a:latin typeface="+mj-lt"/>
              </a:rPr>
              <a:t>Dommages aux denrées stockées  20% de denrées </a:t>
            </a:r>
          </a:p>
          <a:p>
            <a:pPr algn="just">
              <a:buFontTx/>
              <a:buNone/>
            </a:pPr>
            <a:r>
              <a:rPr lang="fr-FR" sz="2000" dirty="0">
                <a:latin typeface="+mj-lt"/>
              </a:rPr>
              <a:t>		- 100g par jour par rongeur (consommation + souillure)</a:t>
            </a:r>
          </a:p>
          <a:p>
            <a:pPr algn="just">
              <a:buFontTx/>
              <a:buNone/>
            </a:pPr>
            <a:r>
              <a:rPr lang="fr-FR" sz="2000" dirty="0">
                <a:latin typeface="+mj-lt"/>
              </a:rPr>
              <a:t>		- 20 millions de tonnes de céréales par an OMS, (2007) </a:t>
            </a:r>
          </a:p>
          <a:p>
            <a:pPr algn="just">
              <a:buFontTx/>
              <a:buNone/>
            </a:pPr>
            <a:endParaRPr lang="fr-FR" sz="2000" dirty="0">
              <a:latin typeface="+mj-lt"/>
            </a:endParaRPr>
          </a:p>
          <a:p>
            <a:pPr algn="just">
              <a:buFont typeface="Wingdings 2"/>
              <a:buChar char="P"/>
            </a:pPr>
            <a:r>
              <a:rPr lang="fr-FR" sz="2000" dirty="0">
                <a:latin typeface="+mj-lt"/>
              </a:rPr>
              <a:t> 	En Europe: 1 rat/400 à 1 rat/5 habitants (Phytoma, 2006)</a:t>
            </a:r>
          </a:p>
          <a:p>
            <a:pPr algn="just"/>
            <a:endParaRPr lang="fr-FR" sz="2000" dirty="0">
              <a:latin typeface="+mj-lt"/>
            </a:endParaRPr>
          </a:p>
          <a:p>
            <a:pPr algn="just"/>
            <a:r>
              <a:rPr lang="fr-FR" sz="2000" dirty="0">
                <a:sym typeface="Wingdings 2"/>
              </a:rPr>
              <a:t> 	</a:t>
            </a:r>
            <a:r>
              <a:rPr lang="fr-FR" sz="2000" dirty="0">
                <a:latin typeface="+mj-lt"/>
              </a:rPr>
              <a:t>Dommages aux structures, stockages, électricité</a:t>
            </a:r>
          </a:p>
          <a:p>
            <a:pPr algn="just"/>
            <a:r>
              <a:rPr lang="fr-FR" sz="2000" dirty="0">
                <a:sym typeface="Wingdings 2"/>
              </a:rPr>
              <a:t> 	</a:t>
            </a:r>
            <a:r>
              <a:rPr lang="fr-FR" sz="2000" dirty="0">
                <a:latin typeface="+mj-lt"/>
              </a:rPr>
              <a:t>Nécessité de contrôler les rongeurs !</a:t>
            </a:r>
          </a:p>
        </p:txBody>
      </p:sp>
      <p:pic>
        <p:nvPicPr>
          <p:cNvPr id="12" name="Picture 6" descr="01-03-05-b Deer Mouse Preening"/>
          <p:cNvPicPr>
            <a:picLocks noChangeAspect="1" noChangeArrowheads="1"/>
          </p:cNvPicPr>
          <p:nvPr/>
        </p:nvPicPr>
        <p:blipFill>
          <a:blip r:embed="rId3" cstate="print"/>
          <a:srcRect l="22990" t="21233" r="17203" b="25342"/>
          <a:stretch>
            <a:fillRect/>
          </a:stretch>
        </p:blipFill>
        <p:spPr bwMode="auto">
          <a:xfrm>
            <a:off x="467544" y="4581129"/>
            <a:ext cx="1944216" cy="1645380"/>
          </a:xfrm>
          <a:prstGeom prst="rect">
            <a:avLst/>
          </a:prstGeom>
          <a:noFill/>
        </p:spPr>
      </p:pic>
      <p:pic>
        <p:nvPicPr>
          <p:cNvPr id="13" name="Picture 5" descr="01-41-84 Rodent Damage to Wiring"/>
          <p:cNvPicPr>
            <a:picLocks noChangeAspect="1" noChangeArrowheads="1"/>
          </p:cNvPicPr>
          <p:nvPr/>
        </p:nvPicPr>
        <p:blipFill>
          <a:blip r:embed="rId4" cstate="print"/>
          <a:srcRect/>
          <a:stretch>
            <a:fillRect/>
          </a:stretch>
        </p:blipFill>
        <p:spPr bwMode="auto">
          <a:xfrm>
            <a:off x="4427984" y="5191223"/>
            <a:ext cx="2232248" cy="1666777"/>
          </a:xfrm>
          <a:prstGeom prst="rect">
            <a:avLst/>
          </a:prstGeom>
          <a:noFill/>
          <a:ln w="9525">
            <a:noFill/>
            <a:miter lim="800000"/>
            <a:headEnd/>
            <a:tailEnd/>
          </a:ln>
        </p:spPr>
      </p:pic>
      <p:pic>
        <p:nvPicPr>
          <p:cNvPr id="14" name="Picture 2" descr="C:\Users\r.lasseur\Desktop\TOXINNOV\PROJETS\BAYER\degats_rats.jpg"/>
          <p:cNvPicPr>
            <a:picLocks noChangeAspect="1" noChangeArrowheads="1"/>
          </p:cNvPicPr>
          <p:nvPr/>
        </p:nvPicPr>
        <p:blipFill>
          <a:blip r:embed="rId5" cstate="print"/>
          <a:srcRect l="1792" t="7135" r="63148" b="7135"/>
          <a:stretch>
            <a:fillRect/>
          </a:stretch>
        </p:blipFill>
        <p:spPr bwMode="auto">
          <a:xfrm>
            <a:off x="6695728" y="4725144"/>
            <a:ext cx="2448272" cy="1683187"/>
          </a:xfrm>
          <a:prstGeom prst="rect">
            <a:avLst/>
          </a:prstGeom>
          <a:noFill/>
        </p:spPr>
      </p:pic>
      <p:pic>
        <p:nvPicPr>
          <p:cNvPr id="15" name="Picture 2" descr="C:\Users\r.lasseur\Desktop\TOXINNOV\PROJETS\BAYER\attaque fil electrique.jpg"/>
          <p:cNvPicPr>
            <a:picLocks noChangeAspect="1" noChangeArrowheads="1"/>
          </p:cNvPicPr>
          <p:nvPr/>
        </p:nvPicPr>
        <p:blipFill>
          <a:blip r:embed="rId6" cstate="print"/>
          <a:srcRect t="19431" r="11984" b="9064"/>
          <a:stretch>
            <a:fillRect/>
          </a:stretch>
        </p:blipFill>
        <p:spPr bwMode="auto">
          <a:xfrm>
            <a:off x="6398050" y="2718973"/>
            <a:ext cx="2016301" cy="1604283"/>
          </a:xfrm>
          <a:prstGeom prst="rect">
            <a:avLst/>
          </a:prstGeom>
          <a:noFill/>
        </p:spPr>
      </p:pic>
      <p:sp>
        <p:nvSpPr>
          <p:cNvPr id="16" name="ZoneTexte 15"/>
          <p:cNvSpPr txBox="1"/>
          <p:nvPr/>
        </p:nvSpPr>
        <p:spPr>
          <a:xfrm>
            <a:off x="563252" y="19116"/>
            <a:ext cx="6404254" cy="646331"/>
          </a:xfrm>
          <a:prstGeom prst="rect">
            <a:avLst/>
          </a:prstGeom>
          <a:noFill/>
        </p:spPr>
        <p:txBody>
          <a:bodyPr wrap="none" rtlCol="0">
            <a:spAutoFit/>
          </a:bodyPr>
          <a:lstStyle/>
          <a:p>
            <a:pPr algn="ctr"/>
            <a:r>
              <a:rPr lang="fr-FR" sz="3600" dirty="0">
                <a:latin typeface="+mj-lt"/>
              </a:rPr>
              <a:t>3. Les rongeurs: pourquoi lutter ?</a:t>
            </a:r>
          </a:p>
        </p:txBody>
      </p:sp>
      <p:pic>
        <p:nvPicPr>
          <p:cNvPr id="1026" name="Picture 2" descr="C:\Users\Cécile Rault\Desktop\Dropbox\Chargements appareil photo\2014-04-10 11.37.08.jpg"/>
          <p:cNvPicPr>
            <a:picLocks noChangeAspect="1" noChangeArrowheads="1"/>
          </p:cNvPicPr>
          <p:nvPr/>
        </p:nvPicPr>
        <p:blipFill>
          <a:blip r:embed="rId7" cstate="print"/>
          <a:srcRect/>
          <a:stretch>
            <a:fillRect/>
          </a:stretch>
        </p:blipFill>
        <p:spPr bwMode="auto">
          <a:xfrm>
            <a:off x="-10972800" y="-8229600"/>
            <a:ext cx="6217920" cy="4663440"/>
          </a:xfrm>
          <a:prstGeom prst="rect">
            <a:avLst/>
          </a:prstGeom>
          <a:noFill/>
        </p:spPr>
      </p:pic>
      <p:pic>
        <p:nvPicPr>
          <p:cNvPr id="26625" name="Picture 1" descr="C:\Users\Cécile Rault\Desktop\dossier biocides\DIAPORAMAS\2 Rongeurs et lutte\Guadeloupe137.jpg"/>
          <p:cNvPicPr>
            <a:picLocks noChangeAspect="1" noChangeArrowheads="1"/>
          </p:cNvPicPr>
          <p:nvPr/>
        </p:nvPicPr>
        <p:blipFill>
          <a:blip r:embed="rId8" cstate="print"/>
          <a:srcRect/>
          <a:stretch>
            <a:fillRect/>
          </a:stretch>
        </p:blipFill>
        <p:spPr bwMode="auto">
          <a:xfrm>
            <a:off x="2843808" y="3212976"/>
            <a:ext cx="2932584" cy="1953147"/>
          </a:xfrm>
          <a:prstGeom prst="rect">
            <a:avLst/>
          </a:prstGeom>
          <a:noFill/>
        </p:spPr>
      </p:pic>
      <p:sp>
        <p:nvSpPr>
          <p:cNvPr id="2" name="Espace réservé de la date 1">
            <a:extLst>
              <a:ext uri="{FF2B5EF4-FFF2-40B4-BE49-F238E27FC236}">
                <a16:creationId xmlns="" xmlns:a16="http://schemas.microsoft.com/office/drawing/2014/main" id="{14CE5865-51A3-457B-99C2-01AB98B4EF90}"/>
              </a:ext>
            </a:extLst>
          </p:cNvPr>
          <p:cNvSpPr>
            <a:spLocks noGrp="1"/>
          </p:cNvSpPr>
          <p:nvPr>
            <p:ph type="dt" sz="half" idx="10"/>
          </p:nvPr>
        </p:nvSpPr>
        <p:spPr/>
        <p:txBody>
          <a:bodyPr/>
          <a:lstStyle/>
          <a:p>
            <a:fld id="{46EEBC7A-A0E7-4DD9-BC11-86BC5FCC72E8}"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25AAF0D1-BEFB-4B4B-BCB2-D5EDFDCB08CA}"/>
              </a:ext>
            </a:extLst>
          </p:cNvPr>
          <p:cNvSpPr>
            <a:spLocks noGrp="1"/>
          </p:cNvSpPr>
          <p:nvPr>
            <p:ph type="sldNum" sz="quarter" idx="12"/>
          </p:nvPr>
        </p:nvSpPr>
        <p:spPr/>
        <p:txBody>
          <a:bodyPr/>
          <a:lstStyle/>
          <a:p>
            <a:fld id="{8BA2FF6F-FEEF-4235-A332-D1B446A47BD9}" type="slidenum">
              <a:rPr lang="fr-FR" smtClean="0"/>
              <a:pPr/>
              <a:t>12</a:t>
            </a:fld>
            <a:endParaRPr lang="fr-FR"/>
          </a:p>
        </p:txBody>
      </p:sp>
    </p:spTree>
    <p:extLst>
      <p:ext uri="{BB962C8B-B14F-4D97-AF65-F5344CB8AC3E}">
        <p14:creationId xmlns:p14="http://schemas.microsoft.com/office/powerpoint/2010/main" val="309780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3"/>
          <p:cNvSpPr txBox="1">
            <a:spLocks noRot="1" noChangeArrowheads="1"/>
          </p:cNvSpPr>
          <p:nvPr/>
        </p:nvSpPr>
        <p:spPr>
          <a:xfrm>
            <a:off x="35496" y="692696"/>
            <a:ext cx="8820472" cy="5486400"/>
          </a:xfrm>
          <a:prstGeom prst="rect">
            <a:avLst/>
          </a:prstGeom>
          <a:noFill/>
          <a:ln/>
        </p:spPr>
        <p:txBody>
          <a:bodyPr vert="horz" lIns="91440" tIns="45720" rIns="91440" bIns="45720" rtlCol="0">
            <a:normAutofit/>
          </a:bodyPr>
          <a:lstStyle/>
          <a:p>
            <a:pPr algn="just"/>
            <a:r>
              <a:rPr kumimoji="0" lang="fr-FR" sz="2000" b="0" i="0" u="none" strike="noStrike" kern="1200" cap="none" spc="0" normalizeH="0" baseline="0" noProof="0" dirty="0">
                <a:ln>
                  <a:noFill/>
                </a:ln>
                <a:effectLst/>
                <a:uLnTx/>
                <a:uFillTx/>
                <a:latin typeface="+mj-lt"/>
                <a:ea typeface="+mn-ea"/>
                <a:cs typeface="+mn-cs"/>
                <a:sym typeface="Wingdings 2"/>
              </a:rPr>
              <a:t>	</a:t>
            </a:r>
            <a:endParaRPr lang="fr-FR" sz="2000" dirty="0">
              <a:latin typeface="+mj-lt"/>
            </a:endParaRPr>
          </a:p>
          <a:p>
            <a:pPr algn="ctr"/>
            <a:r>
              <a:rPr lang="fr-FR" sz="3200" b="1" dirty="0"/>
              <a:t>près de deux millions à pulluler à Paris !!!</a:t>
            </a:r>
          </a:p>
          <a:p>
            <a:pPr algn="ctr"/>
            <a:r>
              <a:rPr lang="fr-FR" sz="3200" b="1" dirty="0"/>
              <a:t>Lutte : seulement 3 tonnes d appâts </a:t>
            </a:r>
          </a:p>
          <a:p>
            <a:pPr algn="just">
              <a:buFont typeface="Wingdings 2"/>
              <a:buChar char="P"/>
            </a:pPr>
            <a:endParaRPr lang="fr-FR" sz="2000" dirty="0"/>
          </a:p>
          <a:p>
            <a:pPr algn="just">
              <a:buFont typeface="Wingdings 2"/>
              <a:buChar char="P"/>
            </a:pPr>
            <a:endParaRPr lang="fr-FR" sz="2000" dirty="0"/>
          </a:p>
          <a:p>
            <a:pPr algn="just"/>
            <a:r>
              <a:rPr lang="fr-FR" sz="2400" b="1" dirty="0"/>
              <a:t>un couple de rats peut s'accoupler jusqu'à cinq fois par an et donner naissance à près de 200 petits rats </a:t>
            </a:r>
          </a:p>
          <a:p>
            <a:pPr algn="just">
              <a:buFont typeface="Wingdings 2"/>
              <a:buChar char="P"/>
            </a:pPr>
            <a:endParaRPr lang="fr-FR" sz="2000" dirty="0">
              <a:latin typeface="+mj-lt"/>
            </a:endParaRPr>
          </a:p>
          <a:p>
            <a:pPr algn="just"/>
            <a:endParaRPr lang="fr-FR" sz="2000" dirty="0">
              <a:latin typeface="+mj-lt"/>
            </a:endParaRPr>
          </a:p>
        </p:txBody>
      </p:sp>
      <p:sp>
        <p:nvSpPr>
          <p:cNvPr id="16" name="ZoneTexte 15"/>
          <p:cNvSpPr txBox="1"/>
          <p:nvPr/>
        </p:nvSpPr>
        <p:spPr>
          <a:xfrm>
            <a:off x="563252" y="19116"/>
            <a:ext cx="6404254" cy="646331"/>
          </a:xfrm>
          <a:prstGeom prst="rect">
            <a:avLst/>
          </a:prstGeom>
          <a:noFill/>
        </p:spPr>
        <p:txBody>
          <a:bodyPr wrap="none" rtlCol="0">
            <a:spAutoFit/>
          </a:bodyPr>
          <a:lstStyle/>
          <a:p>
            <a:pPr algn="ctr"/>
            <a:r>
              <a:rPr lang="fr-FR" sz="3600" dirty="0">
                <a:latin typeface="+mj-lt"/>
              </a:rPr>
              <a:t>3. Les rongeurs: pourquoi lutter ?</a:t>
            </a:r>
          </a:p>
        </p:txBody>
      </p:sp>
      <p:pic>
        <p:nvPicPr>
          <p:cNvPr id="1026" name="Picture 2" descr="C:\Users\Cécile Rault\Desktop\Dropbox\Chargements appareil photo\2014-04-10 11.37.08.jpg"/>
          <p:cNvPicPr>
            <a:picLocks noChangeAspect="1" noChangeArrowheads="1"/>
          </p:cNvPicPr>
          <p:nvPr/>
        </p:nvPicPr>
        <p:blipFill>
          <a:blip r:embed="rId3" cstate="print"/>
          <a:srcRect/>
          <a:stretch>
            <a:fillRect/>
          </a:stretch>
        </p:blipFill>
        <p:spPr bwMode="auto">
          <a:xfrm>
            <a:off x="-10972800" y="-8229600"/>
            <a:ext cx="6217920" cy="4663440"/>
          </a:xfrm>
          <a:prstGeom prst="rect">
            <a:avLst/>
          </a:prstGeom>
          <a:noFill/>
        </p:spPr>
      </p:pic>
      <p:pic>
        <p:nvPicPr>
          <p:cNvPr id="140290" name="Picture 2" descr="Afficher l'image d'origine"/>
          <p:cNvPicPr>
            <a:picLocks noChangeAspect="1" noChangeArrowheads="1"/>
          </p:cNvPicPr>
          <p:nvPr/>
        </p:nvPicPr>
        <p:blipFill>
          <a:blip r:embed="rId4" cstate="print"/>
          <a:srcRect/>
          <a:stretch>
            <a:fillRect/>
          </a:stretch>
        </p:blipFill>
        <p:spPr bwMode="auto">
          <a:xfrm>
            <a:off x="5701979" y="4509120"/>
            <a:ext cx="3237829" cy="2160240"/>
          </a:xfrm>
          <a:prstGeom prst="rect">
            <a:avLst/>
          </a:prstGeom>
          <a:noFill/>
        </p:spPr>
      </p:pic>
      <p:pic>
        <p:nvPicPr>
          <p:cNvPr id="7" name="Image 6">
            <a:extLst>
              <a:ext uri="{FF2B5EF4-FFF2-40B4-BE49-F238E27FC236}">
                <a16:creationId xmlns="" xmlns:a16="http://schemas.microsoft.com/office/drawing/2014/main" id="{245F78D3-8C42-497D-85DF-71DA15FCA9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72000" y="3123718"/>
            <a:ext cx="610563" cy="610563"/>
          </a:xfrm>
          <a:prstGeom prst="rect">
            <a:avLst/>
          </a:prstGeom>
        </p:spPr>
      </p:pic>
      <p:pic>
        <p:nvPicPr>
          <p:cNvPr id="4" name="Image 3">
            <a:extLst>
              <a:ext uri="{FF2B5EF4-FFF2-40B4-BE49-F238E27FC236}">
                <a16:creationId xmlns="" xmlns:a16="http://schemas.microsoft.com/office/drawing/2014/main" id="{32C8D118-17A7-48B6-8FF8-D2994DD56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3589411"/>
            <a:ext cx="3011785" cy="1992412"/>
          </a:xfrm>
          <a:prstGeom prst="rect">
            <a:avLst/>
          </a:prstGeom>
        </p:spPr>
      </p:pic>
      <p:sp>
        <p:nvSpPr>
          <p:cNvPr id="2" name="Espace réservé de la date 1">
            <a:extLst>
              <a:ext uri="{FF2B5EF4-FFF2-40B4-BE49-F238E27FC236}">
                <a16:creationId xmlns="" xmlns:a16="http://schemas.microsoft.com/office/drawing/2014/main" id="{1E2C7BD3-E52C-4085-B6B8-2564B8FA0107}"/>
              </a:ext>
            </a:extLst>
          </p:cNvPr>
          <p:cNvSpPr>
            <a:spLocks noGrp="1"/>
          </p:cNvSpPr>
          <p:nvPr>
            <p:ph type="dt" sz="half" idx="10"/>
          </p:nvPr>
        </p:nvSpPr>
        <p:spPr/>
        <p:txBody>
          <a:bodyPr/>
          <a:lstStyle/>
          <a:p>
            <a:fld id="{65A722F4-BAB3-4FC6-B467-41D11F4016E9}"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5B2B8A96-6F9D-4927-A8FD-31E722D31026}"/>
              </a:ext>
            </a:extLst>
          </p:cNvPr>
          <p:cNvSpPr>
            <a:spLocks noGrp="1"/>
          </p:cNvSpPr>
          <p:nvPr>
            <p:ph type="sldNum" sz="quarter" idx="12"/>
          </p:nvPr>
        </p:nvSpPr>
        <p:spPr/>
        <p:txBody>
          <a:bodyPr/>
          <a:lstStyle/>
          <a:p>
            <a:fld id="{8BA2FF6F-FEEF-4235-A332-D1B446A47BD9}" type="slidenum">
              <a:rPr lang="fr-FR" smtClean="0"/>
              <a:pPr/>
              <a:t>13</a:t>
            </a:fld>
            <a:endParaRPr lang="fr-FR"/>
          </a:p>
        </p:txBody>
      </p:sp>
    </p:spTree>
    <p:extLst>
      <p:ext uri="{BB962C8B-B14F-4D97-AF65-F5344CB8AC3E}">
        <p14:creationId xmlns:p14="http://schemas.microsoft.com/office/powerpoint/2010/main" val="3097800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9512" y="1213004"/>
            <a:ext cx="8820472" cy="7848302"/>
          </a:xfrm>
          <a:prstGeom prst="rect">
            <a:avLst/>
          </a:prstGeom>
        </p:spPr>
        <p:txBody>
          <a:bodyPr wrap="square">
            <a:spAutoFit/>
          </a:bodyPr>
          <a:lstStyle/>
          <a:p>
            <a:pPr algn="just">
              <a:buFont typeface="Wingdings 2"/>
              <a:buChar char="P"/>
            </a:pPr>
            <a:r>
              <a:rPr lang="fr-FR" sz="2400" dirty="0"/>
              <a:t> La présence de rongeurs</a:t>
            </a:r>
          </a:p>
          <a:p>
            <a:pPr algn="just"/>
            <a:endParaRPr lang="fr-FR" sz="2400" dirty="0"/>
          </a:p>
          <a:p>
            <a:pPr lvl="1" algn="just">
              <a:buFont typeface="Wingdings 2"/>
              <a:buChar char="P"/>
            </a:pPr>
            <a:r>
              <a:rPr lang="fr-FR" sz="2400" dirty="0"/>
              <a:t> la présence de rongeurs peut toujours s’expliquer:</a:t>
            </a:r>
          </a:p>
          <a:p>
            <a:pPr lvl="1" algn="just"/>
            <a:endParaRPr lang="fr-FR" sz="2400" dirty="0"/>
          </a:p>
          <a:p>
            <a:pPr lvl="2" algn="just"/>
            <a:r>
              <a:rPr lang="fr-FR" sz="2400" dirty="0">
                <a:solidFill>
                  <a:srgbClr val="0070C0"/>
                </a:solidFill>
              </a:rPr>
              <a:t>▪ abondance de nourriture</a:t>
            </a:r>
          </a:p>
          <a:p>
            <a:pPr lvl="2" algn="just"/>
            <a:r>
              <a:rPr lang="fr-FR" sz="2400" dirty="0">
                <a:solidFill>
                  <a:srgbClr val="0070C0"/>
                </a:solidFill>
              </a:rPr>
              <a:t>▪ négligence d’entretien du site</a:t>
            </a:r>
          </a:p>
          <a:p>
            <a:pPr lvl="2" algn="just"/>
            <a:r>
              <a:rPr lang="fr-FR" sz="2400" dirty="0">
                <a:solidFill>
                  <a:srgbClr val="0070C0"/>
                </a:solidFill>
              </a:rPr>
              <a:t>▪ négligence sociale</a:t>
            </a:r>
          </a:p>
          <a:p>
            <a:pPr lvl="2" algn="just"/>
            <a:r>
              <a:rPr lang="fr-FR" sz="2400" dirty="0">
                <a:solidFill>
                  <a:srgbClr val="0070C0"/>
                </a:solidFill>
              </a:rPr>
              <a:t>▪ hospitalité du site</a:t>
            </a:r>
          </a:p>
          <a:p>
            <a:pPr lvl="2" algn="just"/>
            <a:r>
              <a:rPr lang="fr-FR" sz="2400" dirty="0">
                <a:solidFill>
                  <a:srgbClr val="0070C0"/>
                </a:solidFill>
              </a:rPr>
              <a:t>▪ absence de traitement/non efficace/résistance</a:t>
            </a:r>
          </a:p>
          <a:p>
            <a:pPr lvl="2" algn="just"/>
            <a:r>
              <a:rPr lang="fr-FR" sz="2400" dirty="0">
                <a:solidFill>
                  <a:srgbClr val="0070C0"/>
                </a:solidFill>
              </a:rPr>
              <a:t>▪ rongeurs abondants à proximité</a:t>
            </a:r>
          </a:p>
          <a:p>
            <a:pPr lvl="2" algn="just"/>
            <a:r>
              <a:rPr lang="fr-FR" sz="2400" dirty="0">
                <a:solidFill>
                  <a:srgbClr val="0070C0"/>
                </a:solidFill>
              </a:rPr>
              <a:t>▪ activité attirant les rongeurs (agriculture, élevage)</a:t>
            </a:r>
          </a:p>
          <a:p>
            <a:pPr lvl="2" algn="just"/>
            <a:r>
              <a:rPr lang="fr-FR" sz="2400" dirty="0">
                <a:solidFill>
                  <a:srgbClr val="0070C0"/>
                </a:solidFill>
              </a:rPr>
              <a:t>▪ présence discrète</a:t>
            </a:r>
          </a:p>
          <a:p>
            <a:pPr lvl="2" algn="just"/>
            <a:r>
              <a:rPr lang="fr-FR" sz="2400" dirty="0">
                <a:solidFill>
                  <a:srgbClr val="0070C0"/>
                </a:solidFill>
              </a:rPr>
              <a:t>▪ absence de solutions de traitement/réglementaire</a:t>
            </a:r>
            <a:endParaRPr lang="fr-FR" sz="2400" dirty="0"/>
          </a:p>
          <a:p>
            <a:pPr lvl="1" algn="just"/>
            <a:endParaRPr lang="fr-FR" sz="2400" dirty="0"/>
          </a:p>
          <a:p>
            <a:pPr lvl="1" algn="just">
              <a:buFont typeface="Wingdings 2"/>
              <a:buChar char="P"/>
            </a:pPr>
            <a:endParaRPr lang="fr-FR" sz="2400" b="1" u="sng" dirty="0">
              <a:solidFill>
                <a:srgbClr val="FF0000"/>
              </a:solidFill>
            </a:endParaRPr>
          </a:p>
          <a:p>
            <a:pPr lvl="2" algn="just"/>
            <a:endParaRPr lang="fr-FR" sz="2400" dirty="0">
              <a:solidFill>
                <a:srgbClr val="0070C0"/>
              </a:solidFill>
            </a:endParaRPr>
          </a:p>
          <a:p>
            <a:pPr lvl="2" algn="just"/>
            <a:endParaRPr lang="fr-FR" sz="2400" dirty="0">
              <a:solidFill>
                <a:srgbClr val="0070C0"/>
              </a:solidFill>
            </a:endParaRP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8" name="ZoneTexte 7"/>
          <p:cNvSpPr txBox="1"/>
          <p:nvPr/>
        </p:nvSpPr>
        <p:spPr>
          <a:xfrm>
            <a:off x="524107" y="19116"/>
            <a:ext cx="6482545" cy="646331"/>
          </a:xfrm>
          <a:prstGeom prst="rect">
            <a:avLst/>
          </a:prstGeom>
          <a:noFill/>
        </p:spPr>
        <p:txBody>
          <a:bodyPr wrap="none" rtlCol="0">
            <a:spAutoFit/>
          </a:bodyPr>
          <a:lstStyle/>
          <a:p>
            <a:pPr algn="ctr"/>
            <a:r>
              <a:rPr lang="fr-FR" sz="3600" dirty="0">
                <a:latin typeface="+mj-lt"/>
              </a:rPr>
              <a:t>3. Les rongeurs: comment lutter ?</a:t>
            </a:r>
          </a:p>
        </p:txBody>
      </p:sp>
      <p:pic>
        <p:nvPicPr>
          <p:cNvPr id="4" name="Image 3">
            <a:extLst>
              <a:ext uri="{FF2B5EF4-FFF2-40B4-BE49-F238E27FC236}">
                <a16:creationId xmlns="" xmlns:a16="http://schemas.microsoft.com/office/drawing/2014/main" id="{B64338BC-4F9A-464B-9E3E-8B8E8286E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708920"/>
            <a:ext cx="1004485" cy="1268760"/>
          </a:xfrm>
          <a:prstGeom prst="rect">
            <a:avLst/>
          </a:prstGeom>
        </p:spPr>
      </p:pic>
      <p:pic>
        <p:nvPicPr>
          <p:cNvPr id="7" name="Image 6">
            <a:extLst>
              <a:ext uri="{FF2B5EF4-FFF2-40B4-BE49-F238E27FC236}">
                <a16:creationId xmlns="" xmlns:a16="http://schemas.microsoft.com/office/drawing/2014/main" id="{2A1F7881-7E41-4444-A5B2-D42D49524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581" y="552447"/>
            <a:ext cx="2115945" cy="1410630"/>
          </a:xfrm>
          <a:prstGeom prst="rect">
            <a:avLst/>
          </a:prstGeom>
        </p:spPr>
      </p:pic>
      <p:sp>
        <p:nvSpPr>
          <p:cNvPr id="2" name="Espace réservé de la date 1">
            <a:extLst>
              <a:ext uri="{FF2B5EF4-FFF2-40B4-BE49-F238E27FC236}">
                <a16:creationId xmlns="" xmlns:a16="http://schemas.microsoft.com/office/drawing/2014/main" id="{935A7A67-35A6-4C99-8F17-BE4916D5806C}"/>
              </a:ext>
            </a:extLst>
          </p:cNvPr>
          <p:cNvSpPr>
            <a:spLocks noGrp="1"/>
          </p:cNvSpPr>
          <p:nvPr>
            <p:ph type="dt" sz="half" idx="10"/>
          </p:nvPr>
        </p:nvSpPr>
        <p:spPr/>
        <p:txBody>
          <a:bodyPr/>
          <a:lstStyle/>
          <a:p>
            <a:fld id="{32231230-5F0D-4B09-A0E2-474687CC13DC}" type="datetime1">
              <a:rPr lang="fr-FR" smtClean="0"/>
              <a:t>24/10/2018</a:t>
            </a:fld>
            <a:endParaRPr lang="fr-FR"/>
          </a:p>
        </p:txBody>
      </p:sp>
      <p:sp>
        <p:nvSpPr>
          <p:cNvPr id="6" name="Espace réservé du numéro de diapositive 5">
            <a:extLst>
              <a:ext uri="{FF2B5EF4-FFF2-40B4-BE49-F238E27FC236}">
                <a16:creationId xmlns="" xmlns:a16="http://schemas.microsoft.com/office/drawing/2014/main" id="{912A094F-3009-46E3-91BA-495C5699B9FA}"/>
              </a:ext>
            </a:extLst>
          </p:cNvPr>
          <p:cNvSpPr>
            <a:spLocks noGrp="1"/>
          </p:cNvSpPr>
          <p:nvPr>
            <p:ph type="sldNum" sz="quarter" idx="12"/>
          </p:nvPr>
        </p:nvSpPr>
        <p:spPr/>
        <p:txBody>
          <a:bodyPr/>
          <a:lstStyle/>
          <a:p>
            <a:fld id="{8BA2FF6F-FEEF-4235-A332-D1B446A47BD9}" type="slidenum">
              <a:rPr lang="fr-FR" smtClean="0"/>
              <a:pPr/>
              <a:t>14</a:t>
            </a:fld>
            <a:endParaRPr lang="fr-FR"/>
          </a:p>
        </p:txBody>
      </p:sp>
    </p:spTree>
    <p:extLst>
      <p:ext uri="{BB962C8B-B14F-4D97-AF65-F5344CB8AC3E}">
        <p14:creationId xmlns:p14="http://schemas.microsoft.com/office/powerpoint/2010/main" val="413954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42990"/>
            <a:ext cx="2897140" cy="584775"/>
          </a:xfrm>
          <a:prstGeom prst="rect">
            <a:avLst/>
          </a:prstGeom>
          <a:noFill/>
        </p:spPr>
        <p:txBody>
          <a:bodyPr wrap="none" rtlCol="0">
            <a:spAutoFit/>
          </a:bodyPr>
          <a:lstStyle/>
          <a:p>
            <a:r>
              <a:rPr lang="fr-FR" sz="3200" dirty="0"/>
              <a:t>Moyens de lutte</a:t>
            </a:r>
          </a:p>
        </p:txBody>
      </p:sp>
      <p:sp>
        <p:nvSpPr>
          <p:cNvPr id="3" name="ZoneTexte 2"/>
          <p:cNvSpPr txBox="1"/>
          <p:nvPr/>
        </p:nvSpPr>
        <p:spPr>
          <a:xfrm>
            <a:off x="286113" y="601657"/>
            <a:ext cx="8654357" cy="13388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fr-FR" b="1" dirty="0">
                <a:solidFill>
                  <a:srgbClr val="FF0000"/>
                </a:solidFill>
              </a:rPr>
              <a:t>Mesures d’hygiène </a:t>
            </a:r>
            <a:r>
              <a:rPr lang="fr-FR" dirty="0"/>
              <a:t>: surveiller la gestion des déchets</a:t>
            </a:r>
          </a:p>
          <a:p>
            <a:pPr marL="285750" indent="-285750">
              <a:lnSpc>
                <a:spcPct val="150000"/>
              </a:lnSpc>
              <a:buFont typeface="Arial" panose="020B0604020202020204" pitchFamily="34" charset="0"/>
              <a:buChar char="•"/>
            </a:pPr>
            <a:r>
              <a:rPr lang="fr-FR" b="1" dirty="0">
                <a:solidFill>
                  <a:srgbClr val="FF0000"/>
                </a:solidFill>
              </a:rPr>
              <a:t>Mesures de protection </a:t>
            </a:r>
            <a:r>
              <a:rPr lang="fr-FR" dirty="0"/>
              <a:t>: condamner les accès, mise en place de mesures d’éloignement</a:t>
            </a:r>
          </a:p>
          <a:p>
            <a:pPr marL="285750" indent="-285750">
              <a:lnSpc>
                <a:spcPct val="150000"/>
              </a:lnSpc>
              <a:buFont typeface="Arial" panose="020B0604020202020204" pitchFamily="34" charset="0"/>
              <a:buChar char="•"/>
            </a:pPr>
            <a:r>
              <a:rPr lang="fr-FR" b="1" dirty="0">
                <a:solidFill>
                  <a:srgbClr val="FF0000"/>
                </a:solidFill>
              </a:rPr>
              <a:t>Mesures de destruction </a:t>
            </a:r>
            <a:r>
              <a:rPr lang="fr-FR" dirty="0"/>
              <a:t>: appâts empoisonnés, pièges</a:t>
            </a:r>
          </a:p>
        </p:txBody>
      </p:sp>
      <p:sp>
        <p:nvSpPr>
          <p:cNvPr id="4" name="Flèche vers le bas 3"/>
          <p:cNvSpPr/>
          <p:nvPr/>
        </p:nvSpPr>
        <p:spPr>
          <a:xfrm>
            <a:off x="4380675" y="2020318"/>
            <a:ext cx="288032" cy="30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809393" y="2390692"/>
            <a:ext cx="1391278" cy="369332"/>
          </a:xfrm>
          <a:prstGeom prst="rect">
            <a:avLst/>
          </a:prstGeom>
          <a:noFill/>
        </p:spPr>
        <p:txBody>
          <a:bodyPr wrap="none" rtlCol="0">
            <a:spAutoFit/>
          </a:bodyPr>
          <a:lstStyle/>
          <a:p>
            <a:r>
              <a:rPr lang="fr-FR" dirty="0" err="1"/>
              <a:t>Rodenticides</a:t>
            </a:r>
            <a:endParaRPr lang="fr-FR" dirty="0"/>
          </a:p>
        </p:txBody>
      </p:sp>
      <p:sp>
        <p:nvSpPr>
          <p:cNvPr id="6" name="ZoneTexte 5"/>
          <p:cNvSpPr txBox="1"/>
          <p:nvPr/>
        </p:nvSpPr>
        <p:spPr>
          <a:xfrm>
            <a:off x="539552" y="3295088"/>
            <a:ext cx="2230547" cy="646331"/>
          </a:xfrm>
          <a:prstGeom prst="rect">
            <a:avLst/>
          </a:prstGeom>
          <a:noFill/>
        </p:spPr>
        <p:txBody>
          <a:bodyPr wrap="none" rtlCol="0">
            <a:spAutoFit/>
          </a:bodyPr>
          <a:lstStyle/>
          <a:p>
            <a:pPr algn="ctr"/>
            <a:r>
              <a:rPr lang="fr-FR" dirty="0" err="1"/>
              <a:t>subst</a:t>
            </a:r>
            <a:r>
              <a:rPr lang="fr-FR" dirty="0"/>
              <a:t> actives à action </a:t>
            </a:r>
          </a:p>
          <a:p>
            <a:pPr algn="ctr"/>
            <a:r>
              <a:rPr lang="fr-FR" dirty="0">
                <a:solidFill>
                  <a:schemeClr val="accent6">
                    <a:lumMod val="75000"/>
                  </a:schemeClr>
                </a:solidFill>
              </a:rPr>
              <a:t>aiguë</a:t>
            </a:r>
            <a:r>
              <a:rPr lang="fr-FR" dirty="0"/>
              <a:t> ou </a:t>
            </a:r>
            <a:r>
              <a:rPr lang="fr-FR" b="1" dirty="0">
                <a:solidFill>
                  <a:schemeClr val="accent6">
                    <a:lumMod val="75000"/>
                  </a:schemeClr>
                </a:solidFill>
              </a:rPr>
              <a:t>foudroyante</a:t>
            </a:r>
          </a:p>
        </p:txBody>
      </p:sp>
      <p:sp>
        <p:nvSpPr>
          <p:cNvPr id="9" name="ZoneTexte 8"/>
          <p:cNvSpPr txBox="1"/>
          <p:nvPr/>
        </p:nvSpPr>
        <p:spPr>
          <a:xfrm>
            <a:off x="5620306" y="3214489"/>
            <a:ext cx="2368725" cy="646331"/>
          </a:xfrm>
          <a:prstGeom prst="rect">
            <a:avLst/>
          </a:prstGeom>
          <a:noFill/>
        </p:spPr>
        <p:txBody>
          <a:bodyPr wrap="none" rtlCol="0">
            <a:spAutoFit/>
          </a:bodyPr>
          <a:lstStyle/>
          <a:p>
            <a:pPr algn="ctr"/>
            <a:r>
              <a:rPr lang="fr-FR" dirty="0" err="1"/>
              <a:t>subst</a:t>
            </a:r>
            <a:r>
              <a:rPr lang="fr-FR" dirty="0"/>
              <a:t> actives à action</a:t>
            </a:r>
          </a:p>
          <a:p>
            <a:pPr algn="ctr"/>
            <a:r>
              <a:rPr lang="fr-FR" dirty="0"/>
              <a:t> </a:t>
            </a:r>
            <a:r>
              <a:rPr lang="fr-FR" b="1" dirty="0">
                <a:solidFill>
                  <a:schemeClr val="accent6">
                    <a:lumMod val="75000"/>
                  </a:schemeClr>
                </a:solidFill>
              </a:rPr>
              <a:t>retardée</a:t>
            </a:r>
            <a:r>
              <a:rPr lang="fr-FR" dirty="0"/>
              <a:t> ou </a:t>
            </a:r>
            <a:r>
              <a:rPr lang="fr-FR" b="1" dirty="0">
                <a:solidFill>
                  <a:schemeClr val="accent6">
                    <a:lumMod val="75000"/>
                  </a:schemeClr>
                </a:solidFill>
              </a:rPr>
              <a:t>chronique</a:t>
            </a:r>
          </a:p>
        </p:txBody>
      </p:sp>
      <p:sp>
        <p:nvSpPr>
          <p:cNvPr id="10" name="ZoneTexte 9"/>
          <p:cNvSpPr txBox="1"/>
          <p:nvPr/>
        </p:nvSpPr>
        <p:spPr>
          <a:xfrm>
            <a:off x="5681101" y="3959311"/>
            <a:ext cx="2300502" cy="369332"/>
          </a:xfrm>
          <a:prstGeom prst="rect">
            <a:avLst/>
          </a:prstGeom>
          <a:noFill/>
        </p:spPr>
        <p:txBody>
          <a:bodyPr wrap="none" rtlCol="0">
            <a:spAutoFit/>
          </a:bodyPr>
          <a:lstStyle/>
          <a:p>
            <a:r>
              <a:rPr lang="fr-FR" dirty="0"/>
              <a:t>Anticoagulants ou AVK</a:t>
            </a:r>
          </a:p>
        </p:txBody>
      </p:sp>
      <p:sp>
        <p:nvSpPr>
          <p:cNvPr id="11" name="Flèche vers le bas 10"/>
          <p:cNvSpPr/>
          <p:nvPr/>
        </p:nvSpPr>
        <p:spPr>
          <a:xfrm>
            <a:off x="6703453" y="3832142"/>
            <a:ext cx="255798" cy="193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a:stCxn id="5" idx="2"/>
            <a:endCxn id="6" idx="0"/>
          </p:cNvCxnSpPr>
          <p:nvPr/>
        </p:nvCxnSpPr>
        <p:spPr>
          <a:xfrm flipH="1">
            <a:off x="1654826" y="2760024"/>
            <a:ext cx="2850206" cy="535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9" idx="0"/>
          </p:cNvCxnSpPr>
          <p:nvPr/>
        </p:nvCxnSpPr>
        <p:spPr>
          <a:xfrm>
            <a:off x="4649048" y="2760024"/>
            <a:ext cx="2155621" cy="454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766393" y="4825295"/>
            <a:ext cx="4076549" cy="1815882"/>
          </a:xfrm>
          <a:prstGeom prst="rect">
            <a:avLst/>
          </a:prstGeom>
          <a:noFill/>
          <a:ln>
            <a:solidFill>
              <a:schemeClr val="accent6">
                <a:lumMod val="75000"/>
              </a:schemeClr>
            </a:solidFill>
          </a:ln>
        </p:spPr>
        <p:txBody>
          <a:bodyPr wrap="square" rtlCol="0">
            <a:spAutoFit/>
          </a:bodyPr>
          <a:lstStyle/>
          <a:p>
            <a:r>
              <a:rPr lang="fr-FR" sz="1600" dirty="0"/>
              <a:t>Coagulation réalisée par la thrombine : protéine synthétisée par intestin grêle et stockée dans le foie.</a:t>
            </a:r>
          </a:p>
          <a:p>
            <a:r>
              <a:rPr lang="fr-FR" sz="1600" dirty="0"/>
              <a:t>Les AVK bloquent la </a:t>
            </a:r>
            <a:r>
              <a:rPr lang="fr-FR" sz="1600" dirty="0" err="1"/>
              <a:t>synth</a:t>
            </a:r>
            <a:r>
              <a:rPr lang="fr-FR" sz="1600" dirty="0"/>
              <a:t> de thrombine </a:t>
            </a:r>
            <a:r>
              <a:rPr lang="fr-FR" sz="1600" dirty="0" err="1"/>
              <a:t>ds</a:t>
            </a:r>
            <a:r>
              <a:rPr lang="fr-FR" sz="1600" dirty="0"/>
              <a:t> les 3 -4 jours : hémorragie et mort</a:t>
            </a:r>
          </a:p>
          <a:p>
            <a:endParaRPr lang="fr-FR" sz="1600" dirty="0"/>
          </a:p>
          <a:p>
            <a:r>
              <a:rPr lang="fr-FR" sz="1600" dirty="0"/>
              <a:t>Antidote : vitamine K</a:t>
            </a:r>
          </a:p>
        </p:txBody>
      </p:sp>
      <p:sp>
        <p:nvSpPr>
          <p:cNvPr id="22" name="Rectangle 21"/>
          <p:cNvSpPr/>
          <p:nvPr/>
        </p:nvSpPr>
        <p:spPr>
          <a:xfrm>
            <a:off x="179512" y="5289140"/>
            <a:ext cx="3890070" cy="646331"/>
          </a:xfrm>
          <a:prstGeom prst="rect">
            <a:avLst/>
          </a:prstGeom>
        </p:spPr>
        <p:txBody>
          <a:bodyPr wrap="square">
            <a:spAutoFit/>
          </a:bodyPr>
          <a:lstStyle/>
          <a:p>
            <a:r>
              <a:rPr lang="fr-FR" dirty="0">
                <a:latin typeface="ArialMT"/>
              </a:rPr>
              <a:t>Ex. strychnine, </a:t>
            </a:r>
            <a:r>
              <a:rPr lang="fr-FR" dirty="0" err="1">
                <a:latin typeface="ArialMT"/>
              </a:rPr>
              <a:t>crimidine</a:t>
            </a:r>
            <a:r>
              <a:rPr lang="fr-FR" dirty="0">
                <a:latin typeface="ArialMT"/>
              </a:rPr>
              <a:t>, </a:t>
            </a:r>
            <a:r>
              <a:rPr lang="fr-FR" dirty="0" err="1">
                <a:latin typeface="ArialMT"/>
              </a:rPr>
              <a:t>chloralose</a:t>
            </a:r>
            <a:r>
              <a:rPr lang="fr-FR" dirty="0">
                <a:latin typeface="ArialMT"/>
              </a:rPr>
              <a:t> et le </a:t>
            </a:r>
            <a:r>
              <a:rPr lang="fr-FR" dirty="0" err="1">
                <a:latin typeface="ArialMT"/>
              </a:rPr>
              <a:t>cholécarciférol</a:t>
            </a:r>
            <a:endParaRPr lang="fr-FR" dirty="0"/>
          </a:p>
        </p:txBody>
      </p:sp>
      <p:sp>
        <p:nvSpPr>
          <p:cNvPr id="24" name="Rectangle 23"/>
          <p:cNvSpPr/>
          <p:nvPr/>
        </p:nvSpPr>
        <p:spPr>
          <a:xfrm>
            <a:off x="5012986" y="4448723"/>
            <a:ext cx="3890070" cy="369332"/>
          </a:xfrm>
          <a:prstGeom prst="rect">
            <a:avLst/>
          </a:prstGeom>
        </p:spPr>
        <p:txBody>
          <a:bodyPr wrap="square">
            <a:spAutoFit/>
          </a:bodyPr>
          <a:lstStyle/>
          <a:p>
            <a:r>
              <a:rPr lang="fr-FR" dirty="0">
                <a:latin typeface="ArialMT"/>
              </a:rPr>
              <a:t>Ex. dérivés de coumarine</a:t>
            </a:r>
            <a:endParaRPr lang="fr-FR" dirty="0"/>
          </a:p>
        </p:txBody>
      </p:sp>
      <p:pic>
        <p:nvPicPr>
          <p:cNvPr id="16" name="Image 15">
            <a:extLst>
              <a:ext uri="{FF2B5EF4-FFF2-40B4-BE49-F238E27FC236}">
                <a16:creationId xmlns="" xmlns:a16="http://schemas.microsoft.com/office/drawing/2014/main" id="{BE3C91E3-AB1C-4DCC-9494-C139038C6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83" y="4545403"/>
            <a:ext cx="1610481" cy="719980"/>
          </a:xfrm>
          <a:prstGeom prst="rect">
            <a:avLst/>
          </a:prstGeom>
        </p:spPr>
      </p:pic>
      <p:pic>
        <p:nvPicPr>
          <p:cNvPr id="8" name="Image 7">
            <a:extLst>
              <a:ext uri="{FF2B5EF4-FFF2-40B4-BE49-F238E27FC236}">
                <a16:creationId xmlns="" xmlns:a16="http://schemas.microsoft.com/office/drawing/2014/main" id="{FEA8A436-3718-41ED-90DD-4A0A8B930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913" y="3997599"/>
            <a:ext cx="441823" cy="687557"/>
          </a:xfrm>
          <a:prstGeom prst="rect">
            <a:avLst/>
          </a:prstGeom>
        </p:spPr>
      </p:pic>
      <p:pic>
        <p:nvPicPr>
          <p:cNvPr id="19" name="Image 18">
            <a:extLst>
              <a:ext uri="{FF2B5EF4-FFF2-40B4-BE49-F238E27FC236}">
                <a16:creationId xmlns="" xmlns:a16="http://schemas.microsoft.com/office/drawing/2014/main" id="{350DEAD2-D504-46AA-BD5A-1221EEEBC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3712" y="3214489"/>
            <a:ext cx="1027912" cy="856593"/>
          </a:xfrm>
          <a:prstGeom prst="rect">
            <a:avLst/>
          </a:prstGeom>
        </p:spPr>
      </p:pic>
      <p:pic>
        <p:nvPicPr>
          <p:cNvPr id="23" name="Image 22">
            <a:extLst>
              <a:ext uri="{FF2B5EF4-FFF2-40B4-BE49-F238E27FC236}">
                <a16:creationId xmlns="" xmlns:a16="http://schemas.microsoft.com/office/drawing/2014/main" id="{2298642C-AADF-4103-BA16-12782FBA2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77187">
            <a:off x="195529" y="1957540"/>
            <a:ext cx="1052513" cy="1404938"/>
          </a:xfrm>
          <a:prstGeom prst="rect">
            <a:avLst/>
          </a:prstGeom>
        </p:spPr>
      </p:pic>
      <p:sp>
        <p:nvSpPr>
          <p:cNvPr id="7" name="Espace réservé de la date 6">
            <a:extLst>
              <a:ext uri="{FF2B5EF4-FFF2-40B4-BE49-F238E27FC236}">
                <a16:creationId xmlns="" xmlns:a16="http://schemas.microsoft.com/office/drawing/2014/main" id="{C2188799-7AD0-4DBF-8191-5FD278EAAA3E}"/>
              </a:ext>
            </a:extLst>
          </p:cNvPr>
          <p:cNvSpPr>
            <a:spLocks noGrp="1"/>
          </p:cNvSpPr>
          <p:nvPr>
            <p:ph type="dt" sz="half" idx="10"/>
          </p:nvPr>
        </p:nvSpPr>
        <p:spPr/>
        <p:txBody>
          <a:bodyPr/>
          <a:lstStyle/>
          <a:p>
            <a:fld id="{85738419-2079-48E8-8C81-F8956CCA4A58}" type="datetime1">
              <a:rPr lang="fr-FR" smtClean="0"/>
              <a:t>24/10/2018</a:t>
            </a:fld>
            <a:endParaRPr lang="fr-FR"/>
          </a:p>
        </p:txBody>
      </p:sp>
      <p:sp>
        <p:nvSpPr>
          <p:cNvPr id="12" name="Espace réservé du numéro de diapositive 11">
            <a:extLst>
              <a:ext uri="{FF2B5EF4-FFF2-40B4-BE49-F238E27FC236}">
                <a16:creationId xmlns="" xmlns:a16="http://schemas.microsoft.com/office/drawing/2014/main" id="{060A7809-E454-40A6-A589-2030F0FE280D}"/>
              </a:ext>
            </a:extLst>
          </p:cNvPr>
          <p:cNvSpPr>
            <a:spLocks noGrp="1"/>
          </p:cNvSpPr>
          <p:nvPr>
            <p:ph type="sldNum" sz="quarter" idx="12"/>
          </p:nvPr>
        </p:nvSpPr>
        <p:spPr/>
        <p:txBody>
          <a:bodyPr/>
          <a:lstStyle/>
          <a:p>
            <a:fld id="{8BA2FF6F-FEEF-4235-A332-D1B446A47BD9}" type="slidenum">
              <a:rPr lang="fr-FR" smtClean="0"/>
              <a:pPr/>
              <a:t>15</a:t>
            </a:fld>
            <a:endParaRPr lang="fr-FR"/>
          </a:p>
        </p:txBody>
      </p:sp>
    </p:spTree>
    <p:extLst>
      <p:ext uri="{BB962C8B-B14F-4D97-AF65-F5344CB8AC3E}">
        <p14:creationId xmlns:p14="http://schemas.microsoft.com/office/powerpoint/2010/main" val="2183139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olidFill>
                  <a:srgbClr val="FF0000"/>
                </a:solidFill>
                <a:sym typeface="Wingdings 2"/>
              </a:rPr>
              <a:t>Pourquoi les AVK majoritaires dans la lutte anti rongeur ?</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p>
          <a:p>
            <a:pPr marL="342900" indent="-342900">
              <a:lnSpc>
                <a:spcPct val="150000"/>
              </a:lnSpc>
              <a:buFont typeface="+mj-lt"/>
              <a:buAutoNum type="arabicPeriod"/>
            </a:pPr>
            <a:r>
              <a:rPr lang="fr-FR" dirty="0" smtClean="0">
                <a:sym typeface="Wingdings 2"/>
              </a:rPr>
              <a:t>AVK </a:t>
            </a:r>
            <a:r>
              <a:rPr lang="fr-FR" dirty="0">
                <a:sym typeface="Wingdings 2"/>
              </a:rPr>
              <a:t>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16</a:t>
            </a:fld>
            <a:endParaRPr lang="fr-FR"/>
          </a:p>
        </p:txBody>
      </p:sp>
    </p:spTree>
    <p:extLst>
      <p:ext uri="{BB962C8B-B14F-4D97-AF65-F5344CB8AC3E}">
        <p14:creationId xmlns:p14="http://schemas.microsoft.com/office/powerpoint/2010/main" val="281673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836712"/>
            <a:ext cx="8712968" cy="4370427"/>
          </a:xfrm>
          <a:prstGeom prst="rect">
            <a:avLst/>
          </a:prstGeom>
        </p:spPr>
        <p:txBody>
          <a:bodyPr wrap="square">
            <a:spAutoFit/>
          </a:bodyPr>
          <a:lstStyle/>
          <a:p>
            <a:r>
              <a:rPr lang="fr-FR" sz="2000" dirty="0">
                <a:latin typeface="+mj-lt"/>
              </a:rPr>
              <a:t>Contourner le phénomène </a:t>
            </a:r>
            <a:r>
              <a:rPr lang="fr-FR" sz="2800" u="sng" dirty="0">
                <a:solidFill>
                  <a:srgbClr val="0070C0"/>
                </a:solidFill>
                <a:latin typeface="+mj-lt"/>
              </a:rPr>
              <a:t>d’aversion alimentaire et de néophobie </a:t>
            </a:r>
            <a:r>
              <a:rPr lang="fr-FR" sz="2000" dirty="0">
                <a:latin typeface="+mj-lt"/>
              </a:rPr>
              <a:t>très présent chez les rongeurs… Et pour des questions sécuritaires</a:t>
            </a:r>
          </a:p>
          <a:p>
            <a:endParaRPr lang="fr-FR" sz="1000" dirty="0">
              <a:latin typeface="+mj-lt"/>
            </a:endParaRPr>
          </a:p>
          <a:p>
            <a:pPr algn="ctr"/>
            <a:r>
              <a:rPr lang="fr-FR" sz="2000" dirty="0">
                <a:solidFill>
                  <a:srgbClr val="FF0000"/>
                </a:solidFill>
                <a:latin typeface="+mj-lt"/>
              </a:rPr>
              <a:t>Capacité chez les rongeurs à </a:t>
            </a:r>
            <a:r>
              <a:rPr lang="fr-FR" sz="2000" b="1" dirty="0">
                <a:solidFill>
                  <a:srgbClr val="FF0000"/>
                </a:solidFill>
                <a:latin typeface="+mj-lt"/>
              </a:rPr>
              <a:t>associer</a:t>
            </a:r>
            <a:r>
              <a:rPr lang="fr-FR" sz="2000" dirty="0">
                <a:solidFill>
                  <a:srgbClr val="FF0000"/>
                </a:solidFill>
                <a:latin typeface="+mj-lt"/>
              </a:rPr>
              <a:t> : </a:t>
            </a:r>
          </a:p>
          <a:p>
            <a:pPr algn="ctr"/>
            <a:r>
              <a:rPr lang="fr-FR" sz="2000" b="1" dirty="0">
                <a:solidFill>
                  <a:srgbClr val="FF0000"/>
                </a:solidFill>
                <a:latin typeface="+mj-lt"/>
              </a:rPr>
              <a:t>prise alimentaire </a:t>
            </a:r>
            <a:r>
              <a:rPr lang="fr-FR" sz="2000" dirty="0">
                <a:solidFill>
                  <a:srgbClr val="FF0000"/>
                </a:solidFill>
                <a:latin typeface="+mj-lt"/>
              </a:rPr>
              <a:t>et </a:t>
            </a:r>
            <a:r>
              <a:rPr lang="fr-FR" sz="2000" b="1" dirty="0">
                <a:solidFill>
                  <a:srgbClr val="FF0000"/>
                </a:solidFill>
                <a:latin typeface="+mj-lt"/>
              </a:rPr>
              <a:t>mortalité</a:t>
            </a:r>
            <a:r>
              <a:rPr lang="fr-FR" sz="2000" dirty="0">
                <a:solidFill>
                  <a:srgbClr val="FF0000"/>
                </a:solidFill>
                <a:latin typeface="+mj-lt"/>
              </a:rPr>
              <a:t> des congénères</a:t>
            </a:r>
          </a:p>
          <a:p>
            <a:pPr algn="ctr"/>
            <a:r>
              <a:rPr lang="fr-FR" sz="2000" dirty="0">
                <a:solidFill>
                  <a:srgbClr val="FF0000"/>
                </a:solidFill>
                <a:latin typeface="+mj-lt"/>
              </a:rPr>
              <a:t> si ces 2 évènements sont trop rapprochés dans le temps</a:t>
            </a:r>
          </a:p>
          <a:p>
            <a:endParaRPr lang="fr-FR" sz="2000" dirty="0">
              <a:solidFill>
                <a:srgbClr val="FF0000"/>
              </a:solidFill>
              <a:latin typeface="+mj-lt"/>
            </a:endParaRPr>
          </a:p>
          <a:p>
            <a:endParaRPr lang="fr-FR" sz="2000" dirty="0">
              <a:solidFill>
                <a:srgbClr val="FF0000"/>
              </a:solidFill>
              <a:latin typeface="+mj-lt"/>
            </a:endParaRPr>
          </a:p>
          <a:p>
            <a:r>
              <a:rPr lang="fr-FR" sz="2000" b="1" u="sng" dirty="0">
                <a:solidFill>
                  <a:srgbClr val="0070C0"/>
                </a:solidFill>
                <a:latin typeface="+mj-lt"/>
              </a:rPr>
              <a:t>CAS D’UN TOXIQUE AIGU (mort &lt; 4 à 5h)</a:t>
            </a:r>
          </a:p>
          <a:p>
            <a:endParaRPr lang="fr-FR" sz="2000" dirty="0">
              <a:latin typeface="+mj-lt"/>
            </a:endParaRPr>
          </a:p>
          <a:p>
            <a:pPr algn="ctr"/>
            <a:endParaRPr lang="fr-FR" sz="2000" dirty="0">
              <a:latin typeface="+mj-lt"/>
            </a:endParaRPr>
          </a:p>
          <a:p>
            <a:pPr algn="ctr"/>
            <a:endParaRPr lang="fr-FR" sz="2000" dirty="0">
              <a:latin typeface="+mj-lt"/>
            </a:endParaRPr>
          </a:p>
          <a:p>
            <a:pPr algn="ctr"/>
            <a:endParaRPr lang="fr-FR" sz="2000" dirty="0">
              <a:latin typeface="+mj-lt"/>
            </a:endParaRPr>
          </a:p>
          <a:p>
            <a:pPr algn="ctr"/>
            <a:r>
              <a:rPr lang="fr-FR" sz="2000" dirty="0">
                <a:latin typeface="+mj-lt"/>
              </a:rPr>
              <a:t> </a:t>
            </a:r>
          </a:p>
        </p:txBody>
      </p:sp>
      <p:sp>
        <p:nvSpPr>
          <p:cNvPr id="11" name="ZoneTexte 10"/>
          <p:cNvSpPr txBox="1"/>
          <p:nvPr/>
        </p:nvSpPr>
        <p:spPr>
          <a:xfrm>
            <a:off x="0" y="35913"/>
            <a:ext cx="9143999" cy="584775"/>
          </a:xfrm>
          <a:prstGeom prst="rect">
            <a:avLst/>
          </a:prstGeom>
          <a:noFill/>
        </p:spPr>
        <p:txBody>
          <a:bodyPr wrap="square" rtlCol="0">
            <a:spAutoFit/>
          </a:bodyPr>
          <a:lstStyle/>
          <a:p>
            <a:pPr algn="ctr"/>
            <a:r>
              <a:rPr lang="fr-FR" sz="3200" dirty="0">
                <a:latin typeface="+mj-lt"/>
              </a:rPr>
              <a:t>4. Pourquoi les anticoagulants </a:t>
            </a:r>
            <a:r>
              <a:rPr lang="fr-FR" sz="2800" dirty="0">
                <a:latin typeface="+mj-lt"/>
              </a:rPr>
              <a:t>(AVK) </a:t>
            </a:r>
            <a:r>
              <a:rPr lang="fr-FR" sz="3200" dirty="0">
                <a:latin typeface="+mj-lt"/>
              </a:rPr>
              <a:t>majoritairement ?</a:t>
            </a:r>
          </a:p>
        </p:txBody>
      </p:sp>
      <p:pic>
        <p:nvPicPr>
          <p:cNvPr id="15"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302" y="4971456"/>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02" y="5403256"/>
            <a:ext cx="485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039" y="4988919"/>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02" y="5547719"/>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64" y="4900019"/>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527" y="5619156"/>
            <a:ext cx="485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53" y="4059447"/>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527" y="626844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02" y="6123981"/>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664" y="6123981"/>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radicalle.com/Files/22012/Img/18/pate-raticide-souricide---c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890493"/>
            <a:ext cx="585788" cy="5857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p:cNvCxnSpPr/>
          <p:nvPr/>
        </p:nvCxnSpPr>
        <p:spPr>
          <a:xfrm>
            <a:off x="5139128" y="4540450"/>
            <a:ext cx="873032" cy="448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347864" y="4395194"/>
            <a:ext cx="11881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282694" y="5385794"/>
            <a:ext cx="729467" cy="981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725136" y="6327826"/>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50"/>
          <p:cNvSpPr/>
          <p:nvPr/>
        </p:nvSpPr>
        <p:spPr>
          <a:xfrm>
            <a:off x="5282694" y="5626722"/>
            <a:ext cx="761747" cy="369332"/>
          </a:xfrm>
          <a:prstGeom prst="rect">
            <a:avLst/>
          </a:prstGeom>
        </p:spPr>
        <p:txBody>
          <a:bodyPr wrap="none">
            <a:spAutoFit/>
          </a:bodyPr>
          <a:lstStyle/>
          <a:p>
            <a:r>
              <a:rPr lang="fr-FR" b="1" u="sng" dirty="0">
                <a:solidFill>
                  <a:srgbClr val="0070C0"/>
                </a:solidFill>
              </a:rPr>
              <a:t>4 à 5h</a:t>
            </a:r>
            <a:endParaRPr lang="fr-FR" dirty="0"/>
          </a:p>
        </p:txBody>
      </p:sp>
      <p:cxnSp>
        <p:nvCxnSpPr>
          <p:cNvPr id="38" name="Connecteur droit avec flèche 37"/>
          <p:cNvCxnSpPr/>
          <p:nvPr/>
        </p:nvCxnSpPr>
        <p:spPr>
          <a:xfrm>
            <a:off x="3347864" y="5253948"/>
            <a:ext cx="2484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Multiplier 2053"/>
          <p:cNvSpPr/>
          <p:nvPr/>
        </p:nvSpPr>
        <p:spPr>
          <a:xfrm>
            <a:off x="4121848" y="4907476"/>
            <a:ext cx="828296" cy="69294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5" name="Accolade fermante 2054"/>
          <p:cNvSpPr/>
          <p:nvPr/>
        </p:nvSpPr>
        <p:spPr>
          <a:xfrm>
            <a:off x="6597948" y="3627015"/>
            <a:ext cx="350316" cy="28854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3" name="Rectangle 42"/>
          <p:cNvSpPr/>
          <p:nvPr/>
        </p:nvSpPr>
        <p:spPr>
          <a:xfrm>
            <a:off x="7011454" y="4689737"/>
            <a:ext cx="2025042" cy="646331"/>
          </a:xfrm>
          <a:prstGeom prst="rect">
            <a:avLst/>
          </a:prstGeom>
        </p:spPr>
        <p:txBody>
          <a:bodyPr wrap="none">
            <a:spAutoFit/>
          </a:bodyPr>
          <a:lstStyle/>
          <a:p>
            <a:r>
              <a:rPr lang="fr-FR" b="1" dirty="0">
                <a:solidFill>
                  <a:srgbClr val="FF0000"/>
                </a:solidFill>
              </a:rPr>
              <a:t>Mortalité limitée à </a:t>
            </a:r>
          </a:p>
          <a:p>
            <a:r>
              <a:rPr lang="fr-FR" b="1" dirty="0">
                <a:solidFill>
                  <a:srgbClr val="FF0000"/>
                </a:solidFill>
              </a:rPr>
              <a:t>quelques individus</a:t>
            </a:r>
            <a:endParaRPr lang="fr-FR" dirty="0">
              <a:solidFill>
                <a:srgbClr val="FF0000"/>
              </a:solidFill>
            </a:endParaRPr>
          </a:p>
        </p:txBody>
      </p:sp>
      <p:pic>
        <p:nvPicPr>
          <p:cNvPr id="3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76" y="430529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6" y="4381926"/>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105" y="441424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451" y="4303499"/>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735" y="478927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139" y="553819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397" y="3816559"/>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6" y="3819519"/>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a:extLst>
              <a:ext uri="{FF2B5EF4-FFF2-40B4-BE49-F238E27FC236}">
                <a16:creationId xmlns="" xmlns:a16="http://schemas.microsoft.com/office/drawing/2014/main" id="{16E49500-7691-4B59-8780-19A5BD5F8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402" y="3308225"/>
            <a:ext cx="1222579" cy="546565"/>
          </a:xfrm>
          <a:prstGeom prst="rect">
            <a:avLst/>
          </a:prstGeom>
        </p:spPr>
      </p:pic>
      <p:pic>
        <p:nvPicPr>
          <p:cNvPr id="46" name="Image 45">
            <a:extLst>
              <a:ext uri="{FF2B5EF4-FFF2-40B4-BE49-F238E27FC236}">
                <a16:creationId xmlns="" xmlns:a16="http://schemas.microsoft.com/office/drawing/2014/main" id="{F618C2A3-F6B7-4FBE-A631-14EE25FCCB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3367" y="2939458"/>
            <a:ext cx="441823" cy="687557"/>
          </a:xfrm>
          <a:prstGeom prst="rect">
            <a:avLst/>
          </a:prstGeom>
        </p:spPr>
      </p:pic>
      <p:pic>
        <p:nvPicPr>
          <p:cNvPr id="47" name="Image 46">
            <a:extLst>
              <a:ext uri="{FF2B5EF4-FFF2-40B4-BE49-F238E27FC236}">
                <a16:creationId xmlns="" xmlns:a16="http://schemas.microsoft.com/office/drawing/2014/main" id="{ED777005-F92D-4D05-9418-C4C945F1C1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64288" y="1739367"/>
            <a:ext cx="610563" cy="610563"/>
          </a:xfrm>
          <a:prstGeom prst="rect">
            <a:avLst/>
          </a:prstGeom>
        </p:spPr>
      </p:pic>
      <p:pic>
        <p:nvPicPr>
          <p:cNvPr id="48" name="Image 47">
            <a:extLst>
              <a:ext uri="{FF2B5EF4-FFF2-40B4-BE49-F238E27FC236}">
                <a16:creationId xmlns="" xmlns:a16="http://schemas.microsoft.com/office/drawing/2014/main" id="{11877C9C-7198-43B5-88E8-76000F1478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579816" y="5360278"/>
            <a:ext cx="610563" cy="610563"/>
          </a:xfrm>
          <a:prstGeom prst="rect">
            <a:avLst/>
          </a:prstGeom>
        </p:spPr>
      </p:pic>
      <p:sp>
        <p:nvSpPr>
          <p:cNvPr id="2" name="Espace réservé de la date 1">
            <a:extLst>
              <a:ext uri="{FF2B5EF4-FFF2-40B4-BE49-F238E27FC236}">
                <a16:creationId xmlns="" xmlns:a16="http://schemas.microsoft.com/office/drawing/2014/main" id="{99542F66-5B74-4503-8798-8866A79CE796}"/>
              </a:ext>
            </a:extLst>
          </p:cNvPr>
          <p:cNvSpPr>
            <a:spLocks noGrp="1"/>
          </p:cNvSpPr>
          <p:nvPr>
            <p:ph type="dt" sz="half" idx="10"/>
          </p:nvPr>
        </p:nvSpPr>
        <p:spPr/>
        <p:txBody>
          <a:bodyPr/>
          <a:lstStyle/>
          <a:p>
            <a:fld id="{34FF88DE-84DC-4F3B-87F6-CE3A09626CBF}"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BCE447C4-0C6B-448A-A6EF-F27C300D0337}"/>
              </a:ext>
            </a:extLst>
          </p:cNvPr>
          <p:cNvSpPr>
            <a:spLocks noGrp="1"/>
          </p:cNvSpPr>
          <p:nvPr>
            <p:ph type="sldNum" sz="quarter" idx="12"/>
          </p:nvPr>
        </p:nvSpPr>
        <p:spPr/>
        <p:txBody>
          <a:bodyPr/>
          <a:lstStyle/>
          <a:p>
            <a:fld id="{8BA2FF6F-FEEF-4235-A332-D1B446A47BD9}" type="slidenum">
              <a:rPr lang="fr-FR" smtClean="0"/>
              <a:pPr/>
              <a:t>17</a:t>
            </a:fld>
            <a:endParaRPr lang="fr-FR"/>
          </a:p>
        </p:txBody>
      </p:sp>
    </p:spTree>
    <p:extLst>
      <p:ext uri="{BB962C8B-B14F-4D97-AF65-F5344CB8AC3E}">
        <p14:creationId xmlns:p14="http://schemas.microsoft.com/office/powerpoint/2010/main" val="3704444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p:txBody>
          <a:bodyPr>
            <a:normAutofit/>
          </a:bodyPr>
          <a:lstStyle/>
          <a:p>
            <a:pPr>
              <a:buFont typeface="Wingdings" pitchFamily="2" charset="2"/>
              <a:buChar char="Ø"/>
            </a:pPr>
            <a:r>
              <a:rPr lang="fr-FR" sz="3600" dirty="0">
                <a:latin typeface="+mj-lt"/>
                <a:ea typeface="+mj-ea"/>
                <a:cs typeface="+mj-cs"/>
              </a:rPr>
              <a:t>Exemple d appât</a:t>
            </a:r>
          </a:p>
        </p:txBody>
      </p:sp>
      <p:pic>
        <p:nvPicPr>
          <p:cNvPr id="3076" name="Picture 4" descr="http://www.edialux.fr/1703-724-medium/soricide-db-bolc-80g-crochet-10-kg.jpg"/>
          <p:cNvPicPr>
            <a:picLocks noChangeAspect="1" noChangeArrowheads="1"/>
          </p:cNvPicPr>
          <p:nvPr/>
        </p:nvPicPr>
        <p:blipFill>
          <a:blip r:embed="rId2" cstate="print"/>
          <a:srcRect/>
          <a:stretch>
            <a:fillRect/>
          </a:stretch>
        </p:blipFill>
        <p:spPr bwMode="auto">
          <a:xfrm>
            <a:off x="7020272" y="3429000"/>
            <a:ext cx="1368152" cy="1368153"/>
          </a:xfrm>
          <a:prstGeom prst="rect">
            <a:avLst/>
          </a:prstGeom>
          <a:noFill/>
        </p:spPr>
      </p:pic>
      <p:pic>
        <p:nvPicPr>
          <p:cNvPr id="3078" name="Picture 6" descr="SORKIL GRAINS EN SAC DE 25KG"/>
          <p:cNvPicPr>
            <a:picLocks noChangeAspect="1" noChangeArrowheads="1"/>
          </p:cNvPicPr>
          <p:nvPr/>
        </p:nvPicPr>
        <p:blipFill>
          <a:blip r:embed="rId3" cstate="print"/>
          <a:srcRect/>
          <a:stretch>
            <a:fillRect/>
          </a:stretch>
        </p:blipFill>
        <p:spPr bwMode="auto">
          <a:xfrm>
            <a:off x="2987824" y="3140968"/>
            <a:ext cx="1368151" cy="1368152"/>
          </a:xfrm>
          <a:prstGeom prst="rect">
            <a:avLst/>
          </a:prstGeom>
          <a:noFill/>
        </p:spPr>
      </p:pic>
      <p:pic>
        <p:nvPicPr>
          <p:cNvPr id="3080" name="Picture 8" descr="RAKIL 50G CRT 15 KG (BLE)"/>
          <p:cNvPicPr>
            <a:picLocks noChangeAspect="1" noChangeArrowheads="1"/>
          </p:cNvPicPr>
          <p:nvPr/>
        </p:nvPicPr>
        <p:blipFill>
          <a:blip r:embed="rId4" cstate="print"/>
          <a:srcRect/>
          <a:stretch>
            <a:fillRect/>
          </a:stretch>
        </p:blipFill>
        <p:spPr bwMode="auto">
          <a:xfrm>
            <a:off x="3059832" y="4509120"/>
            <a:ext cx="1143000" cy="1143001"/>
          </a:xfrm>
          <a:prstGeom prst="rect">
            <a:avLst/>
          </a:prstGeom>
          <a:noFill/>
        </p:spPr>
      </p:pic>
      <p:pic>
        <p:nvPicPr>
          <p:cNvPr id="3082" name="Picture 10" descr="http://www.zapiexpert.fr/uploads/pics/appat-pate_01.jpg"/>
          <p:cNvPicPr>
            <a:picLocks noChangeAspect="1" noChangeArrowheads="1"/>
          </p:cNvPicPr>
          <p:nvPr/>
        </p:nvPicPr>
        <p:blipFill>
          <a:blip r:embed="rId5" cstate="print"/>
          <a:srcRect/>
          <a:stretch>
            <a:fillRect/>
          </a:stretch>
        </p:blipFill>
        <p:spPr bwMode="auto">
          <a:xfrm>
            <a:off x="4716016" y="2924944"/>
            <a:ext cx="1872208" cy="2164742"/>
          </a:xfrm>
          <a:prstGeom prst="rect">
            <a:avLst/>
          </a:prstGeom>
          <a:noFill/>
        </p:spPr>
      </p:pic>
      <p:sp>
        <p:nvSpPr>
          <p:cNvPr id="10" name="ZoneTexte 9"/>
          <p:cNvSpPr txBox="1"/>
          <p:nvPr/>
        </p:nvSpPr>
        <p:spPr>
          <a:xfrm>
            <a:off x="22123" y="35913"/>
            <a:ext cx="8292143" cy="584775"/>
          </a:xfrm>
          <a:prstGeom prst="rect">
            <a:avLst/>
          </a:prstGeom>
          <a:noFill/>
        </p:spPr>
        <p:txBody>
          <a:bodyPr wrap="none" rtlCol="0">
            <a:spAutoFit/>
          </a:bodyPr>
          <a:lstStyle/>
          <a:p>
            <a:pPr algn="ctr"/>
            <a:r>
              <a:rPr lang="fr-FR" sz="3200" dirty="0">
                <a:latin typeface="+mj-lt"/>
              </a:rPr>
              <a:t>4. Pourquoi les anticoagulants majoritairement ?</a:t>
            </a:r>
          </a:p>
        </p:txBody>
      </p:sp>
      <p:cxnSp>
        <p:nvCxnSpPr>
          <p:cNvPr id="11" name="Connecteur droit 10"/>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48064" y="1412776"/>
            <a:ext cx="36004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459" name="Picture 3" descr="SOREXA PLUS EN SACHET 50G CRT 15 KG"/>
          <p:cNvPicPr>
            <a:picLocks noChangeAspect="1" noChangeArrowheads="1"/>
          </p:cNvPicPr>
          <p:nvPr/>
        </p:nvPicPr>
        <p:blipFill>
          <a:blip r:embed="rId6" cstate="print"/>
          <a:srcRect l="33178" t="28621" r="27762" b="36099"/>
          <a:stretch>
            <a:fillRect/>
          </a:stretch>
        </p:blipFill>
        <p:spPr bwMode="auto">
          <a:xfrm>
            <a:off x="755576" y="2564904"/>
            <a:ext cx="2232248" cy="2016224"/>
          </a:xfrm>
          <a:prstGeom prst="rect">
            <a:avLst/>
          </a:prstGeom>
          <a:noFill/>
        </p:spPr>
      </p:pic>
      <p:sp>
        <p:nvSpPr>
          <p:cNvPr id="2" name="Espace réservé de la date 1">
            <a:extLst>
              <a:ext uri="{FF2B5EF4-FFF2-40B4-BE49-F238E27FC236}">
                <a16:creationId xmlns="" xmlns:a16="http://schemas.microsoft.com/office/drawing/2014/main" id="{EBD23661-D3E6-48B6-9F72-B7FB7B814356}"/>
              </a:ext>
            </a:extLst>
          </p:cNvPr>
          <p:cNvSpPr>
            <a:spLocks noGrp="1"/>
          </p:cNvSpPr>
          <p:nvPr>
            <p:ph type="dt" sz="half" idx="10"/>
          </p:nvPr>
        </p:nvSpPr>
        <p:spPr/>
        <p:txBody>
          <a:bodyPr/>
          <a:lstStyle/>
          <a:p>
            <a:fld id="{BFA318C7-9F2A-4CAB-9D0D-7245C9744CFE}"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2C06524F-6049-4F31-A174-9AC56A3EA768}"/>
              </a:ext>
            </a:extLst>
          </p:cNvPr>
          <p:cNvSpPr>
            <a:spLocks noGrp="1"/>
          </p:cNvSpPr>
          <p:nvPr>
            <p:ph type="sldNum" sz="quarter" idx="12"/>
          </p:nvPr>
        </p:nvSpPr>
        <p:spPr/>
        <p:txBody>
          <a:bodyPr/>
          <a:lstStyle/>
          <a:p>
            <a:fld id="{8BA2FF6F-FEEF-4235-A332-D1B446A47BD9}" type="slidenum">
              <a:rPr lang="fr-FR" smtClean="0"/>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908720"/>
            <a:ext cx="8712968" cy="3785652"/>
          </a:xfrm>
          <a:prstGeom prst="rect">
            <a:avLst/>
          </a:prstGeom>
        </p:spPr>
        <p:txBody>
          <a:bodyPr wrap="square">
            <a:spAutoFit/>
          </a:bodyPr>
          <a:lstStyle/>
          <a:p>
            <a:r>
              <a:rPr lang="fr-FR" sz="2000" dirty="0">
                <a:latin typeface="+mj-lt"/>
              </a:rPr>
              <a:t>Contourner le phénomène d’aversion alimentaire très présent chez les rongeurs:</a:t>
            </a:r>
          </a:p>
          <a:p>
            <a:endParaRPr lang="fr-FR" sz="2000" dirty="0">
              <a:latin typeface="+mj-lt"/>
            </a:endParaRPr>
          </a:p>
          <a:p>
            <a:r>
              <a:rPr lang="fr-FR" sz="2000" dirty="0">
                <a:solidFill>
                  <a:srgbClr val="FF0000"/>
                </a:solidFill>
                <a:latin typeface="+mj-lt"/>
              </a:rPr>
              <a:t>Capacité chez les rongeurs à associer prise alimentaire et mortalité des congénères si ces 2 évènements sont trop rapprochés dans le temps</a:t>
            </a:r>
          </a:p>
          <a:p>
            <a:endParaRPr lang="fr-FR" sz="2000" dirty="0">
              <a:solidFill>
                <a:srgbClr val="FF0000"/>
              </a:solidFill>
              <a:latin typeface="+mj-lt"/>
            </a:endParaRPr>
          </a:p>
          <a:p>
            <a:endParaRPr lang="fr-FR" sz="2000" dirty="0">
              <a:solidFill>
                <a:srgbClr val="FF0000"/>
              </a:solidFill>
              <a:latin typeface="+mj-lt"/>
            </a:endParaRPr>
          </a:p>
          <a:p>
            <a:r>
              <a:rPr lang="fr-FR" sz="2000" b="1" u="sng" dirty="0">
                <a:solidFill>
                  <a:srgbClr val="0070C0"/>
                </a:solidFill>
                <a:latin typeface="+mj-lt"/>
              </a:rPr>
              <a:t>CAS D’UN TOXIQUE DIFFERE (mort &gt; 2 jours) cas des AVK</a:t>
            </a:r>
          </a:p>
          <a:p>
            <a:endParaRPr lang="fr-FR" sz="2000" dirty="0">
              <a:latin typeface="+mj-lt"/>
            </a:endParaRPr>
          </a:p>
          <a:p>
            <a:pPr algn="ctr"/>
            <a:endParaRPr lang="fr-FR" sz="2000" dirty="0">
              <a:latin typeface="+mj-lt"/>
            </a:endParaRPr>
          </a:p>
          <a:p>
            <a:pPr algn="ctr"/>
            <a:endParaRPr lang="fr-FR" sz="2000" dirty="0">
              <a:latin typeface="+mj-lt"/>
            </a:endParaRPr>
          </a:p>
          <a:p>
            <a:pPr algn="ctr"/>
            <a:endParaRPr lang="fr-FR" sz="2000" dirty="0">
              <a:latin typeface="+mj-lt"/>
            </a:endParaRPr>
          </a:p>
          <a:p>
            <a:pPr algn="ctr"/>
            <a:r>
              <a:rPr lang="fr-FR" sz="2000" dirty="0">
                <a:latin typeface="+mj-lt"/>
              </a:rPr>
              <a:t> </a:t>
            </a:r>
          </a:p>
        </p:txBody>
      </p:sp>
      <p:sp>
        <p:nvSpPr>
          <p:cNvPr id="11" name="ZoneTexte 10"/>
          <p:cNvSpPr txBox="1"/>
          <p:nvPr/>
        </p:nvSpPr>
        <p:spPr>
          <a:xfrm>
            <a:off x="22123" y="35913"/>
            <a:ext cx="8292143" cy="584775"/>
          </a:xfrm>
          <a:prstGeom prst="rect">
            <a:avLst/>
          </a:prstGeom>
          <a:noFill/>
        </p:spPr>
        <p:txBody>
          <a:bodyPr wrap="none" rtlCol="0">
            <a:spAutoFit/>
          </a:bodyPr>
          <a:lstStyle/>
          <a:p>
            <a:pPr algn="ctr"/>
            <a:r>
              <a:rPr lang="fr-FR" sz="3200" dirty="0">
                <a:latin typeface="+mj-lt"/>
              </a:rPr>
              <a:t>4. Pourquoi les anticoagulants majoritairement ?</a:t>
            </a:r>
          </a:p>
        </p:txBody>
      </p:sp>
      <p:pic>
        <p:nvPicPr>
          <p:cNvPr id="15"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302" y="4598565"/>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02" y="5030365"/>
            <a:ext cx="485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039" y="4616028"/>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02" y="517482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64" y="452712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C:\Users\r.lasseur\Desktop\HDR\ORAL HDR\images 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527" y="5246265"/>
            <a:ext cx="485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53" y="3686556"/>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527" y="589555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02" y="5751090"/>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664" y="5751090"/>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radicalle.com/Files/22012/Img/18/pate-raticide-souricide---c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17602"/>
            <a:ext cx="585788" cy="5857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p:cNvCxnSpPr/>
          <p:nvPr/>
        </p:nvCxnSpPr>
        <p:spPr>
          <a:xfrm>
            <a:off x="5139128" y="4167559"/>
            <a:ext cx="873032" cy="448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347864" y="4022303"/>
            <a:ext cx="11881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282694" y="5012903"/>
            <a:ext cx="729467" cy="981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725136" y="595493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50"/>
          <p:cNvSpPr/>
          <p:nvPr/>
        </p:nvSpPr>
        <p:spPr>
          <a:xfrm>
            <a:off x="5829171" y="5363924"/>
            <a:ext cx="831061" cy="369332"/>
          </a:xfrm>
          <a:prstGeom prst="rect">
            <a:avLst/>
          </a:prstGeom>
        </p:spPr>
        <p:txBody>
          <a:bodyPr wrap="none">
            <a:spAutoFit/>
          </a:bodyPr>
          <a:lstStyle/>
          <a:p>
            <a:r>
              <a:rPr lang="fr-FR" b="1" u="sng" dirty="0">
                <a:solidFill>
                  <a:srgbClr val="0070C0"/>
                </a:solidFill>
              </a:rPr>
              <a:t>4 jours</a:t>
            </a:r>
            <a:endParaRPr lang="fr-FR" dirty="0"/>
          </a:p>
        </p:txBody>
      </p:sp>
      <p:cxnSp>
        <p:nvCxnSpPr>
          <p:cNvPr id="38" name="Connecteur droit avec flèche 37"/>
          <p:cNvCxnSpPr/>
          <p:nvPr/>
        </p:nvCxnSpPr>
        <p:spPr>
          <a:xfrm>
            <a:off x="3347864" y="4881057"/>
            <a:ext cx="2484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5" name="Accolade fermante 2054"/>
          <p:cNvSpPr/>
          <p:nvPr/>
        </p:nvSpPr>
        <p:spPr>
          <a:xfrm>
            <a:off x="6520237" y="3627014"/>
            <a:ext cx="350316" cy="2885478"/>
          </a:xfrm>
          <a:prstGeom prst="rightBrace">
            <a:avLst>
              <a:gd name="adj1" fmla="val 8333"/>
              <a:gd name="adj2" fmla="val 255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3" name="Rectangle 42"/>
          <p:cNvSpPr/>
          <p:nvPr/>
        </p:nvSpPr>
        <p:spPr>
          <a:xfrm>
            <a:off x="6814841" y="4009035"/>
            <a:ext cx="2297810" cy="646331"/>
          </a:xfrm>
          <a:prstGeom prst="rect">
            <a:avLst/>
          </a:prstGeom>
        </p:spPr>
        <p:txBody>
          <a:bodyPr wrap="none">
            <a:spAutoFit/>
          </a:bodyPr>
          <a:lstStyle/>
          <a:p>
            <a:pPr algn="ctr"/>
            <a:r>
              <a:rPr lang="fr-FR" b="1" dirty="0">
                <a:solidFill>
                  <a:srgbClr val="FF0000"/>
                </a:solidFill>
              </a:rPr>
              <a:t>Mortalité de la</a:t>
            </a:r>
          </a:p>
          <a:p>
            <a:pPr algn="ctr"/>
            <a:r>
              <a:rPr lang="fr-FR" b="1" dirty="0">
                <a:solidFill>
                  <a:srgbClr val="FF0000"/>
                </a:solidFill>
              </a:rPr>
              <a:t>majorité des individus</a:t>
            </a:r>
            <a:endParaRPr lang="fr-FR" dirty="0">
              <a:solidFill>
                <a:srgbClr val="FF0000"/>
              </a:solidFill>
            </a:endParaRPr>
          </a:p>
        </p:txBody>
      </p:sp>
      <p:pic>
        <p:nvPicPr>
          <p:cNvPr id="3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76" y="393240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6" y="400903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105" y="404135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451" y="393060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735" y="441638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139" y="516530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397" y="344366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6" y="344662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554649" y="5402092"/>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3925308" y="5417716"/>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5506877" y="5928091"/>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013713" y="595493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5039806" y="5237086"/>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3610636" y="6308647"/>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5647426" y="6308647"/>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976454" y="630864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C:\Users\r.lasseur\Desktop\HDR\ORAL HDR\images 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81602">
            <a:off x="4374482" y="630909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mage 53">
            <a:extLst>
              <a:ext uri="{FF2B5EF4-FFF2-40B4-BE49-F238E27FC236}">
                <a16:creationId xmlns="" xmlns:a16="http://schemas.microsoft.com/office/drawing/2014/main" id="{8F8642ED-87B2-4813-822D-DB75833AA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847" y="2444465"/>
            <a:ext cx="801988" cy="668323"/>
          </a:xfrm>
          <a:prstGeom prst="rect">
            <a:avLst/>
          </a:prstGeom>
        </p:spPr>
      </p:pic>
      <p:grpSp>
        <p:nvGrpSpPr>
          <p:cNvPr id="7" name="Groupe 6">
            <a:extLst>
              <a:ext uri="{FF2B5EF4-FFF2-40B4-BE49-F238E27FC236}">
                <a16:creationId xmlns="" xmlns:a16="http://schemas.microsoft.com/office/drawing/2014/main" id="{764D535E-8A9A-4767-BB36-50B2248AC9A1}"/>
              </a:ext>
            </a:extLst>
          </p:cNvPr>
          <p:cNvGrpSpPr/>
          <p:nvPr/>
        </p:nvGrpSpPr>
        <p:grpSpPr>
          <a:xfrm rot="480111">
            <a:off x="7425941" y="4855005"/>
            <a:ext cx="1261652" cy="1619351"/>
            <a:chOff x="7219048" y="3875640"/>
            <a:chExt cx="1261652" cy="1619351"/>
          </a:xfrm>
        </p:grpSpPr>
        <p:pic>
          <p:nvPicPr>
            <p:cNvPr id="4" name="Image 3">
              <a:extLst>
                <a:ext uri="{FF2B5EF4-FFF2-40B4-BE49-F238E27FC236}">
                  <a16:creationId xmlns="" xmlns:a16="http://schemas.microsoft.com/office/drawing/2014/main" id="{C399657C-1D6C-479F-AE24-126161FA89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9048" y="3875640"/>
              <a:ext cx="1261652" cy="161935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 xmlns:a16="http://schemas.microsoft.com/office/drawing/2014/main" id="{DD439A9C-0880-4833-ACB6-F1DA86379955}"/>
                </a:ext>
              </a:extLst>
            </p:cNvPr>
            <p:cNvSpPr/>
            <p:nvPr/>
          </p:nvSpPr>
          <p:spPr>
            <a:xfrm>
              <a:off x="7297797" y="5025700"/>
              <a:ext cx="346366" cy="20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e la date 1">
            <a:extLst>
              <a:ext uri="{FF2B5EF4-FFF2-40B4-BE49-F238E27FC236}">
                <a16:creationId xmlns="" xmlns:a16="http://schemas.microsoft.com/office/drawing/2014/main" id="{68E6ABD3-1344-4229-8C5C-EC40D74802A4}"/>
              </a:ext>
            </a:extLst>
          </p:cNvPr>
          <p:cNvSpPr>
            <a:spLocks noGrp="1"/>
          </p:cNvSpPr>
          <p:nvPr>
            <p:ph type="dt" sz="half" idx="10"/>
          </p:nvPr>
        </p:nvSpPr>
        <p:spPr/>
        <p:txBody>
          <a:bodyPr/>
          <a:lstStyle/>
          <a:p>
            <a:fld id="{330B31BE-A99F-451A-B444-63DD452EFBD5}" type="datetime1">
              <a:rPr lang="fr-FR" smtClean="0"/>
              <a:t>24/10/2018</a:t>
            </a:fld>
            <a:endParaRPr lang="fr-FR"/>
          </a:p>
        </p:txBody>
      </p:sp>
      <p:sp>
        <p:nvSpPr>
          <p:cNvPr id="9" name="Espace réservé du numéro de diapositive 8">
            <a:extLst>
              <a:ext uri="{FF2B5EF4-FFF2-40B4-BE49-F238E27FC236}">
                <a16:creationId xmlns="" xmlns:a16="http://schemas.microsoft.com/office/drawing/2014/main" id="{6F4E3CF8-E017-4B34-995D-70A92923A9F5}"/>
              </a:ext>
            </a:extLst>
          </p:cNvPr>
          <p:cNvSpPr>
            <a:spLocks noGrp="1"/>
          </p:cNvSpPr>
          <p:nvPr>
            <p:ph type="sldNum" sz="quarter" idx="12"/>
          </p:nvPr>
        </p:nvSpPr>
        <p:spPr/>
        <p:txBody>
          <a:bodyPr/>
          <a:lstStyle/>
          <a:p>
            <a:fld id="{8BA2FF6F-FEEF-4235-A332-D1B446A47BD9}" type="slidenum">
              <a:rPr lang="fr-FR" smtClean="0"/>
              <a:pPr/>
              <a:t>19</a:t>
            </a:fld>
            <a:endParaRPr lang="fr-FR"/>
          </a:p>
        </p:txBody>
      </p:sp>
    </p:spTree>
    <p:extLst>
      <p:ext uri="{BB962C8B-B14F-4D97-AF65-F5344CB8AC3E}">
        <p14:creationId xmlns:p14="http://schemas.microsoft.com/office/powerpoint/2010/main" val="225430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8429422" cy="646331"/>
          </a:xfrm>
          <a:prstGeom prst="rect">
            <a:avLst/>
          </a:prstGeom>
          <a:noFill/>
        </p:spPr>
        <p:txBody>
          <a:bodyPr wrap="none" rtlCol="0">
            <a:spAutoFit/>
          </a:bodyPr>
          <a:lstStyle/>
          <a:p>
            <a:pPr marL="742950" indent="-742950" algn="ctr">
              <a:buAutoNum type="arabicPeriod"/>
            </a:pPr>
            <a:r>
              <a:rPr lang="fr-FR" sz="3600" dirty="0">
                <a:latin typeface="+mj-lt"/>
              </a:rPr>
              <a:t>Les rongeurs: biologie et comportement</a:t>
            </a:r>
          </a:p>
        </p:txBody>
      </p:sp>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1" descr="C:\Users\Cécile Rault\Desktop\dossier biocides\DIAPORAMAS\2 Rongeurs et lutte\Guadeloupe137.jpg"/>
          <p:cNvPicPr>
            <a:picLocks noChangeAspect="1" noChangeArrowheads="1"/>
          </p:cNvPicPr>
          <p:nvPr/>
        </p:nvPicPr>
        <p:blipFill rotWithShape="1">
          <a:blip r:embed="rId3" cstate="print"/>
          <a:srcRect l="24782" r="2644"/>
          <a:stretch/>
        </p:blipFill>
        <p:spPr bwMode="auto">
          <a:xfrm>
            <a:off x="1403647" y="1400393"/>
            <a:ext cx="3384377" cy="3105866"/>
          </a:xfrm>
          <a:prstGeom prst="rect">
            <a:avLst/>
          </a:prstGeom>
          <a:noFill/>
        </p:spPr>
      </p:pic>
      <p:sp>
        <p:nvSpPr>
          <p:cNvPr id="4" name="ZoneTexte 3"/>
          <p:cNvSpPr txBox="1"/>
          <p:nvPr/>
        </p:nvSpPr>
        <p:spPr>
          <a:xfrm>
            <a:off x="4962035" y="1628800"/>
            <a:ext cx="3937616" cy="4555093"/>
          </a:xfrm>
          <a:prstGeom prst="rect">
            <a:avLst/>
          </a:prstGeom>
          <a:noFill/>
        </p:spPr>
        <p:txBody>
          <a:bodyPr wrap="none" rtlCol="0">
            <a:spAutoFit/>
          </a:bodyPr>
          <a:lstStyle/>
          <a:p>
            <a:r>
              <a:rPr lang="fr-FR" sz="2000" b="1" dirty="0"/>
              <a:t>Dentition</a:t>
            </a:r>
          </a:p>
          <a:p>
            <a:endParaRPr lang="fr-FR" dirty="0"/>
          </a:p>
          <a:p>
            <a:pPr marL="285750" indent="-285750">
              <a:buFont typeface="Arial" panose="020B0604020202020204" pitchFamily="34" charset="0"/>
              <a:buChar char="•"/>
            </a:pPr>
            <a:r>
              <a:rPr lang="fr-FR" strike="sngStrike" dirty="0"/>
              <a:t>Pas de canines</a:t>
            </a:r>
          </a:p>
          <a:p>
            <a:pPr marL="285750" indent="-285750">
              <a:buFont typeface="Arial" panose="020B0604020202020204" pitchFamily="34" charset="0"/>
              <a:buChar char="•"/>
            </a:pPr>
            <a:r>
              <a:rPr lang="fr-FR" dirty="0"/>
              <a:t>2 paires d’incisives longues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À croissance continue toute leur vie :</a:t>
            </a:r>
          </a:p>
          <a:p>
            <a:pPr marL="285750" indent="-285750">
              <a:buFont typeface="Arial" panose="020B0604020202020204" pitchFamily="34" charset="0"/>
              <a:buChar char="•"/>
            </a:pPr>
            <a:r>
              <a:rPr lang="fr-FR" dirty="0"/>
              <a:t>12 mm/mois soit 14 cm/an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Pression exercée par mâchoire </a:t>
            </a:r>
          </a:p>
          <a:p>
            <a:r>
              <a:rPr lang="fr-FR" dirty="0"/>
              <a:t> rat : </a:t>
            </a:r>
            <a:r>
              <a:rPr lang="fr-FR" dirty="0">
                <a:solidFill>
                  <a:srgbClr val="FF0000"/>
                </a:solidFill>
              </a:rPr>
              <a:t>500 kg/cm²</a:t>
            </a:r>
          </a:p>
          <a:p>
            <a:r>
              <a:rPr lang="fr-FR" dirty="0"/>
              <a:t>loup :150 kg/cm²</a:t>
            </a:r>
          </a:p>
          <a:p>
            <a:r>
              <a:rPr lang="fr-FR" dirty="0"/>
              <a:t>Chien : 40 kg/cm²</a:t>
            </a:r>
          </a:p>
          <a:p>
            <a:endParaRPr lang="fr-FR" dirty="0"/>
          </a:p>
          <a:p>
            <a:r>
              <a:rPr lang="fr-FR" dirty="0"/>
              <a:t>Galeries dans béton et plaques acier</a:t>
            </a:r>
          </a:p>
          <a:p>
            <a:endParaRPr lang="fr-FR" dirty="0"/>
          </a:p>
          <a:p>
            <a:pPr marL="285750" indent="-285750">
              <a:buFont typeface="Arial" panose="020B0604020202020204" pitchFamily="34" charset="0"/>
              <a:buChar char="•"/>
            </a:pPr>
            <a:endParaRPr lang="fr-FR" dirty="0"/>
          </a:p>
        </p:txBody>
      </p:sp>
      <p:cxnSp>
        <p:nvCxnSpPr>
          <p:cNvPr id="12" name="Connecteur droit avec flèche 11"/>
          <p:cNvCxnSpPr>
            <a:stCxn id="9" idx="3"/>
          </p:cNvCxnSpPr>
          <p:nvPr/>
        </p:nvCxnSpPr>
        <p:spPr>
          <a:xfrm flipH="1">
            <a:off x="2758433" y="2953326"/>
            <a:ext cx="20295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2935588" y="2448757"/>
            <a:ext cx="1849291" cy="4737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Flèche droite 15"/>
          <p:cNvSpPr/>
          <p:nvPr/>
        </p:nvSpPr>
        <p:spPr>
          <a:xfrm flipV="1">
            <a:off x="4454063" y="4645336"/>
            <a:ext cx="4065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577785" y="5824326"/>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441881" y="5877272"/>
            <a:ext cx="7013458" cy="369332"/>
          </a:xfrm>
          <a:prstGeom prst="rect">
            <a:avLst/>
          </a:prstGeom>
          <a:noFill/>
        </p:spPr>
        <p:txBody>
          <a:bodyPr wrap="none" rtlCol="0">
            <a:spAutoFit/>
          </a:bodyPr>
          <a:lstStyle/>
          <a:p>
            <a:r>
              <a:rPr lang="fr-FR" b="1" u="sng" dirty="0">
                <a:effectLst>
                  <a:outerShdw blurRad="38100" dist="38100" dir="2700000" algn="tl">
                    <a:srgbClr val="000000">
                      <a:alpha val="43137"/>
                    </a:srgbClr>
                  </a:outerShdw>
                </a:effectLst>
              </a:rPr>
              <a:t>2 paires d’incisives</a:t>
            </a:r>
            <a:r>
              <a:rPr lang="fr-FR" b="1" dirty="0"/>
              <a:t> pour SE NOURRIR, MORDRE, CREUSER, CONSTRUIRE</a:t>
            </a:r>
          </a:p>
        </p:txBody>
      </p:sp>
      <p:sp>
        <p:nvSpPr>
          <p:cNvPr id="2" name="Espace réservé de la date 1">
            <a:extLst>
              <a:ext uri="{FF2B5EF4-FFF2-40B4-BE49-F238E27FC236}">
                <a16:creationId xmlns="" xmlns:a16="http://schemas.microsoft.com/office/drawing/2014/main" id="{A4EA124B-B7E6-4D6E-9238-4455E0CBC959}"/>
              </a:ext>
            </a:extLst>
          </p:cNvPr>
          <p:cNvSpPr>
            <a:spLocks noGrp="1"/>
          </p:cNvSpPr>
          <p:nvPr>
            <p:ph type="dt" sz="half" idx="10"/>
          </p:nvPr>
        </p:nvSpPr>
        <p:spPr/>
        <p:txBody>
          <a:bodyPr/>
          <a:lstStyle/>
          <a:p>
            <a:fld id="{71AAA498-384D-4CAF-950F-19F80FA4B499}"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796A62BE-FEB2-422E-82CA-FC8193842EB5}"/>
              </a:ext>
            </a:extLst>
          </p:cNvPr>
          <p:cNvSpPr>
            <a:spLocks noGrp="1"/>
          </p:cNvSpPr>
          <p:nvPr>
            <p:ph type="sldNum" sz="quarter" idx="12"/>
          </p:nvPr>
        </p:nvSpPr>
        <p:spPr/>
        <p:txBody>
          <a:bodyPr/>
          <a:lstStyle/>
          <a:p>
            <a:fld id="{8BA2FF6F-FEEF-4235-A332-D1B446A47BD9}" type="slidenum">
              <a:rPr lang="fr-FR" smtClean="0"/>
              <a:pPr/>
              <a:t>2</a:t>
            </a:fld>
            <a:endParaRPr lang="fr-FR"/>
          </a:p>
        </p:txBody>
      </p:sp>
    </p:spTree>
    <p:extLst>
      <p:ext uri="{BB962C8B-B14F-4D97-AF65-F5344CB8AC3E}">
        <p14:creationId xmlns:p14="http://schemas.microsoft.com/office/powerpoint/2010/main" val="2243811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1403648" y="1232927"/>
            <a:ext cx="8610600" cy="4672048"/>
          </a:xfrm>
          <a:prstGeom prst="rect">
            <a:avLst/>
          </a:prstGeom>
          <a:noFill/>
          <a:ln w="12700">
            <a:noFill/>
            <a:miter lim="800000"/>
            <a:headEnd type="none" w="sm" len="sm"/>
            <a:tailEnd type="none" w="sm" len="sm"/>
          </a:ln>
          <a:effectLst/>
        </p:spPr>
        <p:txBody>
          <a:bodyPr>
            <a:spAutoFit/>
          </a:bodyPr>
          <a:lstStyle/>
          <a:p>
            <a:pPr algn="l" eaLnBrk="0" hangingPunct="0"/>
            <a:endParaRPr lang="fr-FR" sz="2400" b="1" dirty="0">
              <a:latin typeface="Stone" pitchFamily="2" charset="0"/>
              <a:ea typeface="ＭＳ Ｐゴシック" pitchFamily="-112" charset="-128"/>
              <a:cs typeface="Arial" charset="0"/>
            </a:endParaRPr>
          </a:p>
          <a:p>
            <a:pPr algn="l" eaLnBrk="0" hangingPunct="0"/>
            <a:r>
              <a:rPr lang="fr-FR" sz="2000" dirty="0">
                <a:latin typeface="Verdana" panose="020B0604030504040204" pitchFamily="34" charset="0"/>
                <a:ea typeface="Verdana" panose="020B0604030504040204" pitchFamily="34" charset="0"/>
                <a:cs typeface="Verdana" panose="020B0604030504040204" pitchFamily="34" charset="0"/>
              </a:rPr>
              <a:t>Substance</a:t>
            </a: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active</a:t>
            </a: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Année		Inventeur</a:t>
            </a:r>
          </a:p>
          <a:p>
            <a:pPr algn="l" eaLnBrk="0" hangingPunct="0"/>
            <a:endParaRPr lang="fr-FR" sz="2400" dirty="0">
              <a:latin typeface="Stone" pitchFamily="2" charset="0"/>
              <a:ea typeface="ＭＳ Ｐゴシック" pitchFamily="-112" charset="-128"/>
              <a:cs typeface="Arial" charset="0"/>
            </a:endParaRPr>
          </a:p>
          <a:p>
            <a:pPr algn="l" eaLnBrk="0" hangingPunct="0">
              <a:spcAft>
                <a:spcPct val="20000"/>
              </a:spcAft>
            </a:pPr>
            <a:r>
              <a:rPr lang="fr-FR" sz="2400" dirty="0">
                <a:solidFill>
                  <a:schemeClr val="bg1">
                    <a:lumMod val="50000"/>
                  </a:schemeClr>
                </a:solidFill>
                <a:latin typeface="Arial" charset="0"/>
                <a:ea typeface="ＭＳ Ｐゴシック" pitchFamily="-112" charset="-128"/>
                <a:cs typeface="Arial" charset="0"/>
              </a:rPr>
              <a:t>WARFARIN			1944		WARF</a:t>
            </a:r>
          </a:p>
          <a:p>
            <a:pPr algn="l" eaLnBrk="0" hangingPunct="0">
              <a:spcAft>
                <a:spcPct val="20000"/>
              </a:spcAft>
            </a:pPr>
            <a:r>
              <a:rPr lang="fr-FR" sz="2400" dirty="0">
                <a:solidFill>
                  <a:schemeClr val="bg1">
                    <a:lumMod val="50000"/>
                  </a:schemeClr>
                </a:solidFill>
                <a:latin typeface="Arial" charset="0"/>
                <a:ea typeface="ＭＳ Ｐゴシック" pitchFamily="-112" charset="-128"/>
                <a:cs typeface="Arial" charset="0"/>
              </a:rPr>
              <a:t>CHLOROPHACINONE	1961		LIPHATECH</a:t>
            </a:r>
          </a:p>
          <a:p>
            <a:pPr algn="l" eaLnBrk="0" hangingPunct="0">
              <a:spcAft>
                <a:spcPct val="20000"/>
              </a:spcAft>
            </a:pPr>
            <a:r>
              <a:rPr lang="fr-FR" sz="2400" dirty="0">
                <a:solidFill>
                  <a:schemeClr val="bg1">
                    <a:lumMod val="50000"/>
                  </a:schemeClr>
                </a:solidFill>
                <a:latin typeface="Arial" charset="0"/>
                <a:ea typeface="ＭＳ Ｐゴシック" pitchFamily="-112" charset="-128"/>
                <a:cs typeface="Arial" charset="0"/>
              </a:rPr>
              <a:t>COUMATETRALYL 		1962		BAYER</a:t>
            </a:r>
          </a:p>
          <a:p>
            <a:pPr algn="l" eaLnBrk="0" hangingPunct="0">
              <a:spcAft>
                <a:spcPct val="20000"/>
              </a:spcAft>
            </a:pPr>
            <a:r>
              <a:rPr lang="fr-FR" sz="2400" dirty="0">
                <a:solidFill>
                  <a:srgbClr val="00B050"/>
                </a:solidFill>
                <a:latin typeface="Arial" charset="0"/>
                <a:ea typeface="ＭＳ Ｐゴシック" pitchFamily="-112" charset="-128"/>
                <a:cs typeface="Arial" charset="0"/>
              </a:rPr>
              <a:t>DIFENACOUM		1975		SOREX</a:t>
            </a:r>
          </a:p>
          <a:p>
            <a:pPr algn="l" eaLnBrk="0" hangingPunct="0">
              <a:spcAft>
                <a:spcPct val="20000"/>
              </a:spcAft>
            </a:pPr>
            <a:r>
              <a:rPr lang="fr-FR" sz="2400" dirty="0">
                <a:solidFill>
                  <a:srgbClr val="00B050"/>
                </a:solidFill>
                <a:latin typeface="Arial" charset="0"/>
                <a:ea typeface="ＭＳ Ｐゴシック" pitchFamily="-112" charset="-128"/>
                <a:cs typeface="Arial" charset="0"/>
              </a:rPr>
              <a:t>BROMADIOLONE		1976		LIPHATECH</a:t>
            </a:r>
          </a:p>
          <a:p>
            <a:pPr algn="l" eaLnBrk="0" hangingPunct="0">
              <a:spcAft>
                <a:spcPct val="20000"/>
              </a:spcAft>
            </a:pPr>
            <a:r>
              <a:rPr lang="fr-FR" sz="2400" dirty="0">
                <a:solidFill>
                  <a:srgbClr val="3183FF"/>
                </a:solidFill>
                <a:latin typeface="Arial" charset="0"/>
                <a:ea typeface="ＭＳ Ｐゴシック" pitchFamily="-112" charset="-128"/>
                <a:cs typeface="Arial" charset="0"/>
              </a:rPr>
              <a:t>BRODIFACOUM		1976		SYNGENTA</a:t>
            </a:r>
          </a:p>
          <a:p>
            <a:pPr algn="l" eaLnBrk="0" hangingPunct="0">
              <a:spcAft>
                <a:spcPct val="20000"/>
              </a:spcAft>
            </a:pPr>
            <a:r>
              <a:rPr lang="fr-FR" sz="2400" dirty="0">
                <a:solidFill>
                  <a:srgbClr val="0066FF"/>
                </a:solidFill>
                <a:latin typeface="Arial" charset="0"/>
                <a:ea typeface="ＭＳ Ｐゴシック" pitchFamily="-112" charset="-128"/>
                <a:cs typeface="Arial" charset="0"/>
              </a:rPr>
              <a:t>FLOCOUMAFEN		1984		BASF</a:t>
            </a:r>
          </a:p>
          <a:p>
            <a:pPr algn="l" eaLnBrk="0" hangingPunct="0">
              <a:spcAft>
                <a:spcPct val="20000"/>
              </a:spcAft>
            </a:pPr>
            <a:r>
              <a:rPr lang="fr-FR" sz="2400" dirty="0">
                <a:solidFill>
                  <a:srgbClr val="0066FF"/>
                </a:solidFill>
                <a:latin typeface="Arial" charset="0"/>
                <a:ea typeface="ＭＳ Ｐゴシック" pitchFamily="-112" charset="-128"/>
                <a:cs typeface="Arial" charset="0"/>
              </a:rPr>
              <a:t>DIFETHIALONE		1989		LIPHATECH</a:t>
            </a:r>
            <a:endParaRPr lang="fr-FR" sz="2400" dirty="0">
              <a:latin typeface="Arial" charset="0"/>
              <a:ea typeface="ＭＳ Ｐゴシック" pitchFamily="-112" charset="-128"/>
              <a:cs typeface="Arial" charset="0"/>
            </a:endParaRPr>
          </a:p>
        </p:txBody>
      </p:sp>
      <p:sp>
        <p:nvSpPr>
          <p:cNvPr id="6" name="ZoneTexte 5"/>
          <p:cNvSpPr txBox="1"/>
          <p:nvPr/>
        </p:nvSpPr>
        <p:spPr>
          <a:xfrm>
            <a:off x="22123" y="35913"/>
            <a:ext cx="8292143" cy="584775"/>
          </a:xfrm>
          <a:prstGeom prst="rect">
            <a:avLst/>
          </a:prstGeom>
          <a:noFill/>
        </p:spPr>
        <p:txBody>
          <a:bodyPr wrap="none" rtlCol="0">
            <a:spAutoFit/>
          </a:bodyPr>
          <a:lstStyle/>
          <a:p>
            <a:pPr algn="ctr"/>
            <a:r>
              <a:rPr lang="fr-FR" sz="3200" dirty="0">
                <a:latin typeface="+mj-lt"/>
              </a:rPr>
              <a:t>4. Pourquoi les anticoagulants majoritairement ?</a:t>
            </a:r>
          </a:p>
        </p:txBody>
      </p:sp>
      <p:sp>
        <p:nvSpPr>
          <p:cNvPr id="7" name="Text Box 21">
            <a:extLst>
              <a:ext uri="{FF2B5EF4-FFF2-40B4-BE49-F238E27FC236}">
                <a16:creationId xmlns="" xmlns:a16="http://schemas.microsoft.com/office/drawing/2014/main" id="{ECF60E27-9357-4D0D-A58D-418A75A1DBC0}"/>
              </a:ext>
            </a:extLst>
          </p:cNvPr>
          <p:cNvSpPr txBox="1">
            <a:spLocks noChangeArrowheads="1"/>
          </p:cNvSpPr>
          <p:nvPr/>
        </p:nvSpPr>
        <p:spPr bwMode="auto">
          <a:xfrm>
            <a:off x="126464" y="1484784"/>
            <a:ext cx="1152128" cy="923330"/>
          </a:xfrm>
          <a:prstGeom prst="rect">
            <a:avLst/>
          </a:prstGeom>
          <a:noFill/>
          <a:ln w="9525" algn="ctr">
            <a:noFill/>
            <a:miter lim="800000"/>
            <a:headEnd/>
            <a:tailEnd/>
          </a:ln>
          <a:effectLst/>
        </p:spPr>
        <p:txBody>
          <a:bodyPr wrap="square">
            <a:spAutoFit/>
          </a:bodyPr>
          <a:lstStyle/>
          <a:p>
            <a:pPr algn="ctr"/>
            <a:r>
              <a:rPr lang="fr-FR" dirty="0">
                <a:cs typeface="Arial" charset="0"/>
              </a:rPr>
              <a:t>Nb de prises utiles</a:t>
            </a:r>
          </a:p>
        </p:txBody>
      </p:sp>
      <p:sp>
        <p:nvSpPr>
          <p:cNvPr id="8" name="Text Box 21">
            <a:extLst>
              <a:ext uri="{FF2B5EF4-FFF2-40B4-BE49-F238E27FC236}">
                <a16:creationId xmlns="" xmlns:a16="http://schemas.microsoft.com/office/drawing/2014/main" id="{82734EF0-E21F-450E-824A-0F62AA5F0DC4}"/>
              </a:ext>
            </a:extLst>
          </p:cNvPr>
          <p:cNvSpPr txBox="1">
            <a:spLocks noChangeArrowheads="1"/>
          </p:cNvSpPr>
          <p:nvPr/>
        </p:nvSpPr>
        <p:spPr bwMode="auto">
          <a:xfrm>
            <a:off x="47769" y="2564904"/>
            <a:ext cx="1152128" cy="369332"/>
          </a:xfrm>
          <a:prstGeom prst="rect">
            <a:avLst/>
          </a:prstGeom>
          <a:noFill/>
          <a:ln w="9525" algn="ctr">
            <a:noFill/>
            <a:miter lim="800000"/>
            <a:headEnd/>
            <a:tailEnd/>
          </a:ln>
          <a:effectLst/>
        </p:spPr>
        <p:txBody>
          <a:bodyPr wrap="square">
            <a:spAutoFit/>
          </a:bodyPr>
          <a:lstStyle/>
          <a:p>
            <a:pPr algn="ctr"/>
            <a:r>
              <a:rPr lang="fr-FR" dirty="0">
                <a:solidFill>
                  <a:schemeClr val="tx1">
                    <a:lumMod val="75000"/>
                    <a:lumOff val="25000"/>
                  </a:schemeClr>
                </a:solidFill>
                <a:cs typeface="Arial" charset="0"/>
              </a:rPr>
              <a:t>6 à 12</a:t>
            </a:r>
          </a:p>
        </p:txBody>
      </p:sp>
      <p:sp>
        <p:nvSpPr>
          <p:cNvPr id="9" name="Text Box 21">
            <a:extLst>
              <a:ext uri="{FF2B5EF4-FFF2-40B4-BE49-F238E27FC236}">
                <a16:creationId xmlns="" xmlns:a16="http://schemas.microsoft.com/office/drawing/2014/main" id="{DF9F9913-6C8F-471C-AC35-292D4E44B940}"/>
              </a:ext>
            </a:extLst>
          </p:cNvPr>
          <p:cNvSpPr txBox="1">
            <a:spLocks noChangeArrowheads="1"/>
          </p:cNvSpPr>
          <p:nvPr/>
        </p:nvSpPr>
        <p:spPr bwMode="auto">
          <a:xfrm>
            <a:off x="47769" y="3935071"/>
            <a:ext cx="1152128" cy="369332"/>
          </a:xfrm>
          <a:prstGeom prst="rect">
            <a:avLst/>
          </a:prstGeom>
          <a:noFill/>
          <a:ln w="9525" algn="ctr">
            <a:noFill/>
            <a:miter lim="800000"/>
            <a:headEnd/>
            <a:tailEnd/>
          </a:ln>
          <a:effectLst/>
        </p:spPr>
        <p:txBody>
          <a:bodyPr wrap="square">
            <a:spAutoFit/>
          </a:bodyPr>
          <a:lstStyle/>
          <a:p>
            <a:pPr algn="ctr"/>
            <a:r>
              <a:rPr lang="fr-FR" dirty="0">
                <a:solidFill>
                  <a:srgbClr val="00B050"/>
                </a:solidFill>
                <a:cs typeface="Arial" charset="0"/>
              </a:rPr>
              <a:t>1 à 3</a:t>
            </a:r>
          </a:p>
        </p:txBody>
      </p:sp>
      <p:sp>
        <p:nvSpPr>
          <p:cNvPr id="10" name="Text Box 21">
            <a:extLst>
              <a:ext uri="{FF2B5EF4-FFF2-40B4-BE49-F238E27FC236}">
                <a16:creationId xmlns="" xmlns:a16="http://schemas.microsoft.com/office/drawing/2014/main" id="{B726C23E-4243-4FEA-9A8E-71DEBDC615D1}"/>
              </a:ext>
            </a:extLst>
          </p:cNvPr>
          <p:cNvSpPr txBox="1">
            <a:spLocks noChangeArrowheads="1"/>
          </p:cNvSpPr>
          <p:nvPr/>
        </p:nvSpPr>
        <p:spPr bwMode="auto">
          <a:xfrm>
            <a:off x="47769" y="4974531"/>
            <a:ext cx="1152128" cy="369332"/>
          </a:xfrm>
          <a:prstGeom prst="rect">
            <a:avLst/>
          </a:prstGeom>
          <a:noFill/>
          <a:ln w="9525" algn="ctr">
            <a:noFill/>
            <a:miter lim="800000"/>
            <a:headEnd/>
            <a:tailEnd/>
          </a:ln>
          <a:effectLst/>
        </p:spPr>
        <p:txBody>
          <a:bodyPr wrap="square">
            <a:spAutoFit/>
          </a:bodyPr>
          <a:lstStyle/>
          <a:p>
            <a:pPr algn="ctr"/>
            <a:r>
              <a:rPr lang="fr-FR" dirty="0">
                <a:solidFill>
                  <a:srgbClr val="0070C0"/>
                </a:solidFill>
                <a:cs typeface="Arial" charset="0"/>
              </a:rPr>
              <a:t>1</a:t>
            </a:r>
          </a:p>
        </p:txBody>
      </p:sp>
      <p:sp>
        <p:nvSpPr>
          <p:cNvPr id="2" name="Espace réservé de la date 1">
            <a:extLst>
              <a:ext uri="{FF2B5EF4-FFF2-40B4-BE49-F238E27FC236}">
                <a16:creationId xmlns="" xmlns:a16="http://schemas.microsoft.com/office/drawing/2014/main" id="{45F756F7-3930-49F0-823B-E66BC69974BD}"/>
              </a:ext>
            </a:extLst>
          </p:cNvPr>
          <p:cNvSpPr>
            <a:spLocks noGrp="1"/>
          </p:cNvSpPr>
          <p:nvPr>
            <p:ph type="dt" sz="half" idx="10"/>
          </p:nvPr>
        </p:nvSpPr>
        <p:spPr/>
        <p:txBody>
          <a:bodyPr/>
          <a:lstStyle/>
          <a:p>
            <a:fld id="{C48EE3E7-F981-49DF-9118-6E550401C257}"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DEC975C0-AF10-401C-B9FB-ACB93594AEA1}"/>
              </a:ext>
            </a:extLst>
          </p:cNvPr>
          <p:cNvSpPr>
            <a:spLocks noGrp="1"/>
          </p:cNvSpPr>
          <p:nvPr>
            <p:ph type="sldNum" sz="quarter" idx="12"/>
          </p:nvPr>
        </p:nvSpPr>
        <p:spPr/>
        <p:txBody>
          <a:bodyPr/>
          <a:lstStyle/>
          <a:p>
            <a:fld id="{8BA2FF6F-FEEF-4235-A332-D1B446A47BD9}" type="slidenum">
              <a:rPr lang="fr-FR" smtClean="0"/>
              <a:pPr/>
              <a:t>20</a:t>
            </a:fld>
            <a:endParaRPr lang="fr-FR"/>
          </a:p>
        </p:txBody>
      </p:sp>
    </p:spTree>
    <p:extLst>
      <p:ext uri="{BB962C8B-B14F-4D97-AF65-F5344CB8AC3E}">
        <p14:creationId xmlns:p14="http://schemas.microsoft.com/office/powerpoint/2010/main" val="1980590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Line 3"/>
          <p:cNvSpPr>
            <a:spLocks noChangeShapeType="1"/>
          </p:cNvSpPr>
          <p:nvPr/>
        </p:nvSpPr>
        <p:spPr bwMode="auto">
          <a:xfrm flipH="1">
            <a:off x="1258814" y="2348259"/>
            <a:ext cx="0" cy="3529013"/>
          </a:xfrm>
          <a:prstGeom prst="line">
            <a:avLst/>
          </a:prstGeom>
          <a:noFill/>
          <a:ln w="28575">
            <a:solidFill>
              <a:schemeClr val="tx1"/>
            </a:solidFill>
            <a:round/>
            <a:headEnd type="stealth" w="lg" len="lg"/>
            <a:tailEnd/>
          </a:ln>
          <a:effectLst/>
        </p:spPr>
        <p:txBody>
          <a:bodyPr anchor="ctr"/>
          <a:lstStyle/>
          <a:p>
            <a:endParaRPr lang="fr-FR"/>
          </a:p>
        </p:txBody>
      </p:sp>
      <p:sp>
        <p:nvSpPr>
          <p:cNvPr id="7" name="Text Box 4"/>
          <p:cNvSpPr txBox="1">
            <a:spLocks noChangeArrowheads="1"/>
          </p:cNvSpPr>
          <p:nvPr/>
        </p:nvSpPr>
        <p:spPr bwMode="auto">
          <a:xfrm>
            <a:off x="755576" y="1989484"/>
            <a:ext cx="1223963" cy="304800"/>
          </a:xfrm>
          <a:prstGeom prst="rect">
            <a:avLst/>
          </a:prstGeom>
          <a:noFill/>
          <a:ln w="9525" algn="ctr">
            <a:noFill/>
            <a:miter lim="800000"/>
            <a:headEnd/>
            <a:tailEnd/>
          </a:ln>
          <a:effectLst/>
        </p:spPr>
        <p:txBody>
          <a:bodyPr>
            <a:spAutoFit/>
          </a:bodyPr>
          <a:lstStyle/>
          <a:p>
            <a:pPr algn="l"/>
            <a:r>
              <a:rPr lang="fr-FR" sz="1400" b="1" u="sng">
                <a:solidFill>
                  <a:srgbClr val="006600"/>
                </a:solidFill>
                <a:latin typeface="Arial" charset="0"/>
                <a:cs typeface="Arial" charset="0"/>
              </a:rPr>
              <a:t>Efficacité</a:t>
            </a:r>
            <a:endParaRPr lang="fr-FR" sz="1400" b="1">
              <a:solidFill>
                <a:srgbClr val="006600"/>
              </a:solidFill>
              <a:latin typeface="Arial" charset="0"/>
              <a:cs typeface="Arial" charset="0"/>
            </a:endParaRPr>
          </a:p>
        </p:txBody>
      </p:sp>
      <p:sp>
        <p:nvSpPr>
          <p:cNvPr id="8" name="Line 5"/>
          <p:cNvSpPr>
            <a:spLocks noChangeShapeType="1"/>
          </p:cNvSpPr>
          <p:nvPr/>
        </p:nvSpPr>
        <p:spPr bwMode="auto">
          <a:xfrm flipH="1">
            <a:off x="1258813" y="5877147"/>
            <a:ext cx="6768727" cy="125"/>
          </a:xfrm>
          <a:prstGeom prst="line">
            <a:avLst/>
          </a:prstGeom>
          <a:noFill/>
          <a:ln w="28575">
            <a:solidFill>
              <a:schemeClr val="tx1"/>
            </a:solidFill>
            <a:round/>
            <a:headEnd type="stealth" w="lg" len="lg"/>
            <a:tailEnd/>
          </a:ln>
          <a:effectLst/>
        </p:spPr>
        <p:txBody>
          <a:bodyPr anchor="ctr"/>
          <a:lstStyle/>
          <a:p>
            <a:endParaRPr lang="fr-FR"/>
          </a:p>
        </p:txBody>
      </p:sp>
      <p:sp>
        <p:nvSpPr>
          <p:cNvPr id="9" name="Line 6"/>
          <p:cNvSpPr>
            <a:spLocks noChangeShapeType="1"/>
          </p:cNvSpPr>
          <p:nvPr/>
        </p:nvSpPr>
        <p:spPr bwMode="auto">
          <a:xfrm flipV="1">
            <a:off x="1835076" y="2060922"/>
            <a:ext cx="5400675" cy="3384550"/>
          </a:xfrm>
          <a:prstGeom prst="line">
            <a:avLst/>
          </a:prstGeom>
          <a:noFill/>
          <a:ln w="28575">
            <a:solidFill>
              <a:srgbClr val="3366FF"/>
            </a:solidFill>
            <a:round/>
            <a:headEnd/>
            <a:tailEnd/>
          </a:ln>
          <a:effectLst/>
        </p:spPr>
        <p:txBody>
          <a:bodyPr anchor="ctr"/>
          <a:lstStyle/>
          <a:p>
            <a:endParaRPr lang="fr-FR"/>
          </a:p>
        </p:txBody>
      </p:sp>
      <p:sp>
        <p:nvSpPr>
          <p:cNvPr id="10" name="Text Box 7"/>
          <p:cNvSpPr txBox="1">
            <a:spLocks noChangeArrowheads="1"/>
          </p:cNvSpPr>
          <p:nvPr/>
        </p:nvSpPr>
        <p:spPr bwMode="auto">
          <a:xfrm>
            <a:off x="1696964" y="4818409"/>
            <a:ext cx="354012"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1" name="Text Box 8"/>
          <p:cNvSpPr txBox="1">
            <a:spLocks noChangeArrowheads="1"/>
          </p:cNvSpPr>
          <p:nvPr/>
        </p:nvSpPr>
        <p:spPr bwMode="auto">
          <a:xfrm>
            <a:off x="2698676" y="4189759"/>
            <a:ext cx="354013"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2" name="Text Box 9"/>
          <p:cNvSpPr txBox="1">
            <a:spLocks noChangeArrowheads="1"/>
          </p:cNvSpPr>
          <p:nvPr/>
        </p:nvSpPr>
        <p:spPr bwMode="auto">
          <a:xfrm>
            <a:off x="3208264" y="3900834"/>
            <a:ext cx="354012"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3" name="Text Box 10"/>
          <p:cNvSpPr txBox="1">
            <a:spLocks noChangeArrowheads="1"/>
          </p:cNvSpPr>
          <p:nvPr/>
        </p:nvSpPr>
        <p:spPr bwMode="auto">
          <a:xfrm>
            <a:off x="4571926" y="3037234"/>
            <a:ext cx="354013"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4" name="Text Box 11"/>
          <p:cNvSpPr txBox="1">
            <a:spLocks noChangeArrowheads="1"/>
          </p:cNvSpPr>
          <p:nvPr/>
        </p:nvSpPr>
        <p:spPr bwMode="auto">
          <a:xfrm>
            <a:off x="5075164" y="2708622"/>
            <a:ext cx="354012" cy="823912"/>
          </a:xfrm>
          <a:prstGeom prst="rect">
            <a:avLst/>
          </a:prstGeom>
          <a:noFill/>
          <a:ln w="9525" algn="ctr">
            <a:noFill/>
            <a:miter lim="800000"/>
            <a:headEnd/>
            <a:tailEnd/>
          </a:ln>
          <a:effectLst/>
        </p:spPr>
        <p:txBody>
          <a:bodyPr wrap="none">
            <a:spAutoFit/>
          </a:bodyPr>
          <a:lstStyle/>
          <a:p>
            <a:r>
              <a:rPr lang="fr-FR" sz="4800" b="1" dirty="0">
                <a:solidFill>
                  <a:srgbClr val="FF0000"/>
                </a:solidFill>
                <a:latin typeface="Arial" charset="0"/>
                <a:cs typeface="Arial" charset="0"/>
              </a:rPr>
              <a:t>.</a:t>
            </a:r>
          </a:p>
        </p:txBody>
      </p:sp>
      <p:sp>
        <p:nvSpPr>
          <p:cNvPr id="15" name="Text Box 12"/>
          <p:cNvSpPr txBox="1">
            <a:spLocks noChangeArrowheads="1"/>
          </p:cNvSpPr>
          <p:nvPr/>
        </p:nvSpPr>
        <p:spPr bwMode="auto">
          <a:xfrm>
            <a:off x="7026299" y="1484784"/>
            <a:ext cx="354013" cy="823913"/>
          </a:xfrm>
          <a:prstGeom prst="rect">
            <a:avLst/>
          </a:prstGeom>
          <a:noFill/>
          <a:ln w="9525" algn="ctr">
            <a:noFill/>
            <a:miter lim="800000"/>
            <a:headEnd/>
            <a:tailEnd/>
          </a:ln>
          <a:effectLst/>
        </p:spPr>
        <p:txBody>
          <a:bodyPr wrap="none">
            <a:spAutoFit/>
          </a:bodyPr>
          <a:lstStyle/>
          <a:p>
            <a:r>
              <a:rPr lang="fr-FR" sz="4800" b="1" dirty="0">
                <a:solidFill>
                  <a:srgbClr val="FF0000"/>
                </a:solidFill>
                <a:latin typeface="Arial" charset="0"/>
                <a:cs typeface="Arial" charset="0"/>
              </a:rPr>
              <a:t>.</a:t>
            </a:r>
          </a:p>
        </p:txBody>
      </p:sp>
      <p:sp>
        <p:nvSpPr>
          <p:cNvPr id="18" name="Line 15"/>
          <p:cNvSpPr>
            <a:spLocks noChangeShapeType="1"/>
          </p:cNvSpPr>
          <p:nvPr/>
        </p:nvSpPr>
        <p:spPr bwMode="auto">
          <a:xfrm>
            <a:off x="3995664" y="3500784"/>
            <a:ext cx="0" cy="2376488"/>
          </a:xfrm>
          <a:prstGeom prst="line">
            <a:avLst/>
          </a:prstGeom>
          <a:noFill/>
          <a:ln w="28575">
            <a:solidFill>
              <a:srgbClr val="FF0000"/>
            </a:solidFill>
            <a:round/>
            <a:headEnd/>
            <a:tailEnd/>
          </a:ln>
          <a:effectLst/>
        </p:spPr>
        <p:txBody>
          <a:bodyPr anchor="ctr"/>
          <a:lstStyle/>
          <a:p>
            <a:endParaRPr lang="fr-FR"/>
          </a:p>
        </p:txBody>
      </p:sp>
      <p:sp>
        <p:nvSpPr>
          <p:cNvPr id="19" name="Text Box 16"/>
          <p:cNvSpPr txBox="1">
            <a:spLocks noChangeArrowheads="1"/>
          </p:cNvSpPr>
          <p:nvPr/>
        </p:nvSpPr>
        <p:spPr bwMode="auto">
          <a:xfrm>
            <a:off x="7451477" y="5445099"/>
            <a:ext cx="935038" cy="304800"/>
          </a:xfrm>
          <a:prstGeom prst="rect">
            <a:avLst/>
          </a:prstGeom>
          <a:noFill/>
          <a:ln w="9525" algn="ctr">
            <a:noFill/>
            <a:miter lim="800000"/>
            <a:headEnd/>
            <a:tailEnd/>
          </a:ln>
          <a:effectLst/>
        </p:spPr>
        <p:txBody>
          <a:bodyPr>
            <a:spAutoFit/>
          </a:bodyPr>
          <a:lstStyle/>
          <a:p>
            <a:pPr algn="l"/>
            <a:r>
              <a:rPr lang="fr-FR" sz="1400" b="1" u="sng" dirty="0">
                <a:solidFill>
                  <a:srgbClr val="006600"/>
                </a:solidFill>
                <a:latin typeface="Arial" charset="0"/>
                <a:cs typeface="Arial" charset="0"/>
              </a:rPr>
              <a:t>Toxicité</a:t>
            </a:r>
            <a:endParaRPr lang="fr-FR" sz="1400" b="1" dirty="0">
              <a:solidFill>
                <a:srgbClr val="006600"/>
              </a:solidFill>
              <a:latin typeface="Arial" charset="0"/>
              <a:cs typeface="Arial" charset="0"/>
            </a:endParaRPr>
          </a:p>
        </p:txBody>
      </p:sp>
      <p:sp>
        <p:nvSpPr>
          <p:cNvPr id="20" name="Text Box 17"/>
          <p:cNvSpPr txBox="1">
            <a:spLocks noChangeArrowheads="1"/>
          </p:cNvSpPr>
          <p:nvPr/>
        </p:nvSpPr>
        <p:spPr bwMode="auto">
          <a:xfrm>
            <a:off x="1547739" y="5445472"/>
            <a:ext cx="935037" cy="304800"/>
          </a:xfrm>
          <a:prstGeom prst="rect">
            <a:avLst/>
          </a:prstGeom>
          <a:noFill/>
          <a:ln w="9525" algn="ctr">
            <a:noFill/>
            <a:miter lim="800000"/>
            <a:headEnd/>
            <a:tailEnd/>
          </a:ln>
          <a:effectLst/>
        </p:spPr>
        <p:txBody>
          <a:bodyPr>
            <a:spAutoFit/>
          </a:bodyPr>
          <a:lstStyle/>
          <a:p>
            <a:pPr algn="l"/>
            <a:r>
              <a:rPr lang="fr-FR" sz="1400" b="1" u="sng">
                <a:solidFill>
                  <a:srgbClr val="006600"/>
                </a:solidFill>
                <a:latin typeface="Arial" charset="0"/>
                <a:cs typeface="Arial" charset="0"/>
              </a:rPr>
              <a:t>50’</a:t>
            </a:r>
            <a:endParaRPr lang="fr-FR" sz="1400" b="1">
              <a:solidFill>
                <a:srgbClr val="006600"/>
              </a:solidFill>
              <a:latin typeface="Arial" charset="0"/>
              <a:cs typeface="Arial" charset="0"/>
            </a:endParaRPr>
          </a:p>
        </p:txBody>
      </p:sp>
      <p:sp>
        <p:nvSpPr>
          <p:cNvPr id="21" name="Text Box 18"/>
          <p:cNvSpPr txBox="1">
            <a:spLocks noChangeArrowheads="1"/>
          </p:cNvSpPr>
          <p:nvPr/>
        </p:nvSpPr>
        <p:spPr bwMode="auto">
          <a:xfrm>
            <a:off x="7092876" y="1556097"/>
            <a:ext cx="1583580" cy="307777"/>
          </a:xfrm>
          <a:prstGeom prst="rect">
            <a:avLst/>
          </a:prstGeom>
          <a:noFill/>
          <a:ln w="9525" algn="ctr">
            <a:noFill/>
            <a:miter lim="800000"/>
            <a:headEnd/>
            <a:tailEnd/>
          </a:ln>
          <a:effectLst/>
        </p:spPr>
        <p:txBody>
          <a:bodyPr wrap="square">
            <a:spAutoFit/>
          </a:bodyPr>
          <a:lstStyle/>
          <a:p>
            <a:pPr algn="l"/>
            <a:r>
              <a:rPr lang="fr-FR" sz="1400" b="1" u="sng" dirty="0">
                <a:solidFill>
                  <a:srgbClr val="006600"/>
                </a:solidFill>
                <a:latin typeface="Arial" charset="0"/>
                <a:cs typeface="Arial" charset="0"/>
              </a:rPr>
              <a:t>Année 80’</a:t>
            </a:r>
            <a:endParaRPr lang="fr-FR" sz="1400" b="1" dirty="0">
              <a:solidFill>
                <a:srgbClr val="006600"/>
              </a:solidFill>
              <a:latin typeface="Arial" charset="0"/>
              <a:cs typeface="Arial" charset="0"/>
            </a:endParaRPr>
          </a:p>
        </p:txBody>
      </p:sp>
      <p:sp>
        <p:nvSpPr>
          <p:cNvPr id="22" name="Text Box 19"/>
          <p:cNvSpPr txBox="1">
            <a:spLocks noChangeArrowheads="1"/>
          </p:cNvSpPr>
          <p:nvPr/>
        </p:nvSpPr>
        <p:spPr bwMode="auto">
          <a:xfrm>
            <a:off x="1403276" y="5013672"/>
            <a:ext cx="935038" cy="274637"/>
          </a:xfrm>
          <a:prstGeom prst="rect">
            <a:avLst/>
          </a:prstGeom>
          <a:noFill/>
          <a:ln w="9525" algn="ctr">
            <a:noFill/>
            <a:miter lim="800000"/>
            <a:headEnd/>
            <a:tailEnd/>
          </a:ln>
          <a:effectLst/>
        </p:spPr>
        <p:txBody>
          <a:bodyPr>
            <a:spAutoFit/>
          </a:bodyPr>
          <a:lstStyle/>
          <a:p>
            <a:pPr algn="l"/>
            <a:r>
              <a:rPr lang="fr-FR" sz="1200">
                <a:latin typeface="Arial" charset="0"/>
                <a:cs typeface="Arial" charset="0"/>
              </a:rPr>
              <a:t>Warfarin</a:t>
            </a:r>
          </a:p>
        </p:txBody>
      </p:sp>
      <p:sp>
        <p:nvSpPr>
          <p:cNvPr id="23" name="Text Box 20"/>
          <p:cNvSpPr txBox="1">
            <a:spLocks noChangeArrowheads="1"/>
          </p:cNvSpPr>
          <p:nvPr/>
        </p:nvSpPr>
        <p:spPr bwMode="auto">
          <a:xfrm>
            <a:off x="1763639" y="4594572"/>
            <a:ext cx="1223962" cy="274637"/>
          </a:xfrm>
          <a:prstGeom prst="rect">
            <a:avLst/>
          </a:prstGeom>
          <a:noFill/>
          <a:ln w="9525" algn="ctr">
            <a:noFill/>
            <a:miter lim="800000"/>
            <a:headEnd/>
            <a:tailEnd/>
          </a:ln>
          <a:effectLst/>
        </p:spPr>
        <p:txBody>
          <a:bodyPr>
            <a:spAutoFit/>
          </a:bodyPr>
          <a:lstStyle/>
          <a:p>
            <a:pPr algn="l"/>
            <a:r>
              <a:rPr lang="fr-FR" sz="1200">
                <a:latin typeface="Arial" charset="0"/>
                <a:cs typeface="Arial" charset="0"/>
              </a:rPr>
              <a:t>Coumatetralyl</a:t>
            </a:r>
          </a:p>
        </p:txBody>
      </p:sp>
      <p:sp>
        <p:nvSpPr>
          <p:cNvPr id="24" name="Text Box 21"/>
          <p:cNvSpPr txBox="1">
            <a:spLocks noChangeArrowheads="1"/>
          </p:cNvSpPr>
          <p:nvPr/>
        </p:nvSpPr>
        <p:spPr bwMode="auto">
          <a:xfrm>
            <a:off x="2050852" y="4231996"/>
            <a:ext cx="1800225" cy="276999"/>
          </a:xfrm>
          <a:prstGeom prst="rect">
            <a:avLst/>
          </a:prstGeom>
          <a:noFill/>
          <a:ln w="9525" algn="ctr">
            <a:noFill/>
            <a:miter lim="800000"/>
            <a:headEnd/>
            <a:tailEnd/>
          </a:ln>
          <a:effectLst/>
        </p:spPr>
        <p:txBody>
          <a:bodyPr>
            <a:spAutoFit/>
          </a:bodyPr>
          <a:lstStyle/>
          <a:p>
            <a:pPr algn="l"/>
            <a:r>
              <a:rPr lang="fr-FR" sz="1200" dirty="0" err="1">
                <a:latin typeface="Arial" charset="0"/>
                <a:cs typeface="Arial" charset="0"/>
              </a:rPr>
              <a:t>Chlorophacinone</a:t>
            </a:r>
            <a:endParaRPr lang="fr-FR" sz="1200" dirty="0">
              <a:latin typeface="Arial" charset="0"/>
              <a:cs typeface="Arial" charset="0"/>
            </a:endParaRPr>
          </a:p>
        </p:txBody>
      </p:sp>
      <p:sp>
        <p:nvSpPr>
          <p:cNvPr id="25" name="Text Box 22"/>
          <p:cNvSpPr txBox="1">
            <a:spLocks noChangeArrowheads="1"/>
          </p:cNvSpPr>
          <p:nvPr/>
        </p:nvSpPr>
        <p:spPr bwMode="auto">
          <a:xfrm>
            <a:off x="4714801" y="3572222"/>
            <a:ext cx="1584325" cy="276999"/>
          </a:xfrm>
          <a:prstGeom prst="rect">
            <a:avLst/>
          </a:prstGeom>
          <a:noFill/>
          <a:ln w="9525" algn="ctr">
            <a:noFill/>
            <a:miter lim="800000"/>
            <a:headEnd/>
            <a:tailEnd/>
          </a:ln>
          <a:effectLst/>
        </p:spPr>
        <p:txBody>
          <a:bodyPr>
            <a:spAutoFit/>
          </a:bodyPr>
          <a:lstStyle/>
          <a:p>
            <a:pPr algn="l"/>
            <a:r>
              <a:rPr lang="fr-FR" sz="1200" dirty="0">
                <a:solidFill>
                  <a:schemeClr val="accent3">
                    <a:lumMod val="75000"/>
                  </a:schemeClr>
                </a:solidFill>
                <a:latin typeface="Arial" charset="0"/>
                <a:cs typeface="Arial" charset="0"/>
              </a:rPr>
              <a:t>Bromadiolone</a:t>
            </a:r>
          </a:p>
        </p:txBody>
      </p:sp>
      <p:sp>
        <p:nvSpPr>
          <p:cNvPr id="26" name="Text Box 23"/>
          <p:cNvSpPr txBox="1">
            <a:spLocks noChangeArrowheads="1"/>
          </p:cNvSpPr>
          <p:nvPr/>
        </p:nvSpPr>
        <p:spPr bwMode="auto">
          <a:xfrm>
            <a:off x="5291064" y="3213447"/>
            <a:ext cx="1584325" cy="274637"/>
          </a:xfrm>
          <a:prstGeom prst="rect">
            <a:avLst/>
          </a:prstGeom>
          <a:noFill/>
          <a:ln w="9525" algn="ctr">
            <a:noFill/>
            <a:miter lim="800000"/>
            <a:headEnd/>
            <a:tailEnd/>
          </a:ln>
          <a:effectLst/>
        </p:spPr>
        <p:txBody>
          <a:bodyPr>
            <a:spAutoFit/>
          </a:bodyPr>
          <a:lstStyle/>
          <a:p>
            <a:pPr algn="l"/>
            <a:r>
              <a:rPr lang="fr-FR" sz="1200" dirty="0" err="1">
                <a:solidFill>
                  <a:schemeClr val="accent3">
                    <a:lumMod val="75000"/>
                  </a:schemeClr>
                </a:solidFill>
                <a:latin typeface="Arial" charset="0"/>
                <a:cs typeface="Arial" charset="0"/>
              </a:rPr>
              <a:t>Difenacoum</a:t>
            </a:r>
            <a:endParaRPr lang="fr-FR" sz="1200" dirty="0">
              <a:solidFill>
                <a:schemeClr val="accent3">
                  <a:lumMod val="75000"/>
                </a:schemeClr>
              </a:solidFill>
              <a:latin typeface="Arial" charset="0"/>
              <a:cs typeface="Arial" charset="0"/>
            </a:endParaRPr>
          </a:p>
        </p:txBody>
      </p:sp>
      <p:sp>
        <p:nvSpPr>
          <p:cNvPr id="27" name="Text Box 24"/>
          <p:cNvSpPr txBox="1">
            <a:spLocks noChangeArrowheads="1"/>
          </p:cNvSpPr>
          <p:nvPr/>
        </p:nvSpPr>
        <p:spPr bwMode="auto">
          <a:xfrm>
            <a:off x="7235751" y="1896740"/>
            <a:ext cx="1584325" cy="274637"/>
          </a:xfrm>
          <a:prstGeom prst="rect">
            <a:avLst/>
          </a:prstGeom>
          <a:noFill/>
          <a:ln w="9525" algn="ctr">
            <a:noFill/>
            <a:miter lim="800000"/>
            <a:headEnd/>
            <a:tailEnd/>
          </a:ln>
          <a:effectLst/>
        </p:spPr>
        <p:txBody>
          <a:bodyPr>
            <a:spAutoFit/>
          </a:bodyPr>
          <a:lstStyle/>
          <a:p>
            <a:pPr algn="l"/>
            <a:r>
              <a:rPr lang="fr-FR" sz="1200" dirty="0" err="1">
                <a:solidFill>
                  <a:srgbClr val="3183FF"/>
                </a:solidFill>
                <a:latin typeface="Arial" charset="0"/>
                <a:cs typeface="Arial" charset="0"/>
              </a:rPr>
              <a:t>Brodifacoum</a:t>
            </a:r>
            <a:endParaRPr lang="fr-FR" sz="1200" dirty="0">
              <a:solidFill>
                <a:srgbClr val="3183FF"/>
              </a:solidFill>
              <a:latin typeface="Arial" charset="0"/>
              <a:cs typeface="Arial" charset="0"/>
            </a:endParaRPr>
          </a:p>
        </p:txBody>
      </p:sp>
      <p:sp>
        <p:nvSpPr>
          <p:cNvPr id="28" name="Text Box 27"/>
          <p:cNvSpPr txBox="1">
            <a:spLocks noChangeArrowheads="1"/>
          </p:cNvSpPr>
          <p:nvPr/>
        </p:nvSpPr>
        <p:spPr bwMode="auto">
          <a:xfrm>
            <a:off x="1546821" y="2852811"/>
            <a:ext cx="1944687" cy="304800"/>
          </a:xfrm>
          <a:prstGeom prst="rect">
            <a:avLst/>
          </a:prstGeom>
          <a:noFill/>
          <a:ln w="9525" algn="ctr">
            <a:noFill/>
            <a:miter lim="800000"/>
            <a:headEnd/>
            <a:tailEnd/>
          </a:ln>
          <a:effectLst/>
        </p:spPr>
        <p:txBody>
          <a:bodyPr>
            <a:spAutoFit/>
          </a:bodyPr>
          <a:lstStyle/>
          <a:p>
            <a:pPr algn="l"/>
            <a:r>
              <a:rPr lang="fr-FR" sz="1400" b="1" dirty="0">
                <a:solidFill>
                  <a:srgbClr val="FF0000"/>
                </a:solidFill>
                <a:latin typeface="Arial" charset="0"/>
                <a:cs typeface="Arial" charset="0"/>
              </a:rPr>
              <a:t>1</a:t>
            </a:r>
            <a:r>
              <a:rPr lang="fr-FR" sz="1400" b="1" baseline="30000" dirty="0">
                <a:solidFill>
                  <a:srgbClr val="FF0000"/>
                </a:solidFill>
                <a:latin typeface="Arial" charset="0"/>
                <a:cs typeface="Arial" charset="0"/>
              </a:rPr>
              <a:t>ère</a:t>
            </a:r>
            <a:r>
              <a:rPr lang="fr-FR" sz="1400" b="1" dirty="0">
                <a:solidFill>
                  <a:srgbClr val="FF0000"/>
                </a:solidFill>
                <a:latin typeface="Arial" charset="0"/>
                <a:cs typeface="Arial" charset="0"/>
              </a:rPr>
              <a:t> Génération AVK</a:t>
            </a:r>
          </a:p>
        </p:txBody>
      </p:sp>
      <p:sp>
        <p:nvSpPr>
          <p:cNvPr id="29" name="Text Box 28"/>
          <p:cNvSpPr txBox="1">
            <a:spLocks noChangeArrowheads="1"/>
          </p:cNvSpPr>
          <p:nvPr/>
        </p:nvSpPr>
        <p:spPr bwMode="auto">
          <a:xfrm>
            <a:off x="6443365" y="3284859"/>
            <a:ext cx="1944688" cy="304800"/>
          </a:xfrm>
          <a:prstGeom prst="rect">
            <a:avLst/>
          </a:prstGeom>
          <a:noFill/>
          <a:ln w="9525" algn="ctr">
            <a:noFill/>
            <a:miter lim="800000"/>
            <a:headEnd/>
            <a:tailEnd/>
          </a:ln>
          <a:effectLst/>
        </p:spPr>
        <p:txBody>
          <a:bodyPr>
            <a:spAutoFit/>
          </a:bodyPr>
          <a:lstStyle/>
          <a:p>
            <a:pPr algn="l"/>
            <a:r>
              <a:rPr lang="fr-FR" sz="1400" b="1" dirty="0">
                <a:solidFill>
                  <a:srgbClr val="FF0000"/>
                </a:solidFill>
                <a:latin typeface="Arial" charset="0"/>
                <a:cs typeface="Arial" charset="0"/>
              </a:rPr>
              <a:t>2nd Génération AVK</a:t>
            </a:r>
          </a:p>
        </p:txBody>
      </p:sp>
      <p:sp>
        <p:nvSpPr>
          <p:cNvPr id="30" name="Oval 33"/>
          <p:cNvSpPr>
            <a:spLocks noChangeArrowheads="1"/>
          </p:cNvSpPr>
          <p:nvPr/>
        </p:nvSpPr>
        <p:spPr bwMode="auto">
          <a:xfrm>
            <a:off x="1330251" y="3213447"/>
            <a:ext cx="2520950" cy="2159000"/>
          </a:xfrm>
          <a:prstGeom prst="ellipse">
            <a:avLst/>
          </a:prstGeom>
          <a:noFill/>
          <a:ln w="38100">
            <a:solidFill>
              <a:srgbClr val="FF0066"/>
            </a:solidFill>
            <a:round/>
            <a:headEnd/>
            <a:tailEnd/>
          </a:ln>
          <a:effectLst/>
        </p:spPr>
        <p:txBody>
          <a:bodyPr wrap="none" anchor="ctr"/>
          <a:lstStyle/>
          <a:p>
            <a:endParaRPr lang="fr-FR"/>
          </a:p>
        </p:txBody>
      </p:sp>
      <p:sp>
        <p:nvSpPr>
          <p:cNvPr id="31" name="Oval 35"/>
          <p:cNvSpPr>
            <a:spLocks noChangeArrowheads="1"/>
          </p:cNvSpPr>
          <p:nvPr/>
        </p:nvSpPr>
        <p:spPr bwMode="auto">
          <a:xfrm>
            <a:off x="4498901" y="2637184"/>
            <a:ext cx="1800225" cy="1871663"/>
          </a:xfrm>
          <a:prstGeom prst="ellipse">
            <a:avLst/>
          </a:prstGeom>
          <a:noFill/>
          <a:ln w="38100">
            <a:solidFill>
              <a:srgbClr val="FF0066"/>
            </a:solidFill>
            <a:round/>
            <a:headEnd/>
            <a:tailEnd/>
          </a:ln>
          <a:effectLst/>
        </p:spPr>
        <p:txBody>
          <a:bodyPr wrap="none" anchor="ctr"/>
          <a:lstStyle/>
          <a:p>
            <a:endParaRPr lang="fr-FR"/>
          </a:p>
        </p:txBody>
      </p:sp>
      <p:sp>
        <p:nvSpPr>
          <p:cNvPr id="32" name="Text Box 25"/>
          <p:cNvSpPr txBox="1">
            <a:spLocks noChangeArrowheads="1"/>
          </p:cNvSpPr>
          <p:nvPr/>
        </p:nvSpPr>
        <p:spPr bwMode="auto">
          <a:xfrm>
            <a:off x="7236296" y="2506290"/>
            <a:ext cx="1584325" cy="274638"/>
          </a:xfrm>
          <a:prstGeom prst="rect">
            <a:avLst/>
          </a:prstGeom>
          <a:noFill/>
          <a:ln w="9525" algn="ctr">
            <a:noFill/>
            <a:miter lim="800000"/>
            <a:headEnd/>
            <a:tailEnd/>
          </a:ln>
          <a:effectLst/>
        </p:spPr>
        <p:txBody>
          <a:bodyPr>
            <a:spAutoFit/>
          </a:bodyPr>
          <a:lstStyle/>
          <a:p>
            <a:pPr algn="l"/>
            <a:r>
              <a:rPr lang="fr-FR" sz="1200" dirty="0" err="1">
                <a:solidFill>
                  <a:srgbClr val="3183FF"/>
                </a:solidFill>
                <a:latin typeface="Arial" charset="0"/>
                <a:cs typeface="Arial" charset="0"/>
              </a:rPr>
              <a:t>Flocoumafen</a:t>
            </a:r>
            <a:endParaRPr lang="fr-FR" sz="1200" dirty="0">
              <a:solidFill>
                <a:srgbClr val="3183FF"/>
              </a:solidFill>
              <a:latin typeface="Arial" charset="0"/>
              <a:cs typeface="Arial" charset="0"/>
            </a:endParaRPr>
          </a:p>
        </p:txBody>
      </p:sp>
      <p:sp>
        <p:nvSpPr>
          <p:cNvPr id="33" name="Text Box 26"/>
          <p:cNvSpPr txBox="1">
            <a:spLocks noChangeArrowheads="1"/>
          </p:cNvSpPr>
          <p:nvPr/>
        </p:nvSpPr>
        <p:spPr bwMode="auto">
          <a:xfrm>
            <a:off x="7236296" y="2209759"/>
            <a:ext cx="1584325" cy="276999"/>
          </a:xfrm>
          <a:prstGeom prst="rect">
            <a:avLst/>
          </a:prstGeom>
          <a:noFill/>
          <a:ln w="9525" algn="ctr">
            <a:noFill/>
            <a:miter lim="800000"/>
            <a:headEnd/>
            <a:tailEnd/>
          </a:ln>
          <a:effectLst/>
        </p:spPr>
        <p:txBody>
          <a:bodyPr>
            <a:spAutoFit/>
          </a:bodyPr>
          <a:lstStyle/>
          <a:p>
            <a:pPr algn="l"/>
            <a:r>
              <a:rPr lang="fr-FR" sz="1200" dirty="0" err="1">
                <a:solidFill>
                  <a:srgbClr val="3183FF"/>
                </a:solidFill>
                <a:latin typeface="Arial" charset="0"/>
                <a:cs typeface="Arial" charset="0"/>
              </a:rPr>
              <a:t>Difethialone</a:t>
            </a:r>
            <a:endParaRPr lang="fr-FR" sz="1200" dirty="0">
              <a:solidFill>
                <a:srgbClr val="3183FF"/>
              </a:solidFill>
              <a:latin typeface="Arial" charset="0"/>
              <a:cs typeface="Arial" charset="0"/>
            </a:endParaRPr>
          </a:p>
        </p:txBody>
      </p:sp>
      <p:sp>
        <p:nvSpPr>
          <p:cNvPr id="36" name="ZoneTexte 35"/>
          <p:cNvSpPr txBox="1"/>
          <p:nvPr/>
        </p:nvSpPr>
        <p:spPr>
          <a:xfrm>
            <a:off x="22123" y="35913"/>
            <a:ext cx="8292143" cy="584775"/>
          </a:xfrm>
          <a:prstGeom prst="rect">
            <a:avLst/>
          </a:prstGeom>
          <a:noFill/>
        </p:spPr>
        <p:txBody>
          <a:bodyPr wrap="none" rtlCol="0">
            <a:spAutoFit/>
          </a:bodyPr>
          <a:lstStyle/>
          <a:p>
            <a:pPr algn="ctr"/>
            <a:r>
              <a:rPr lang="fr-FR" sz="3200" dirty="0">
                <a:latin typeface="+mj-lt"/>
              </a:rPr>
              <a:t>4. Pourquoi les anticoagulants majoritairement ?</a:t>
            </a:r>
          </a:p>
        </p:txBody>
      </p:sp>
      <p:sp>
        <p:nvSpPr>
          <p:cNvPr id="2" name="Flèche droite 1"/>
          <p:cNvSpPr/>
          <p:nvPr/>
        </p:nvSpPr>
        <p:spPr>
          <a:xfrm>
            <a:off x="2303036" y="1223107"/>
            <a:ext cx="4103390" cy="208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799130" y="841591"/>
            <a:ext cx="1111202" cy="369332"/>
          </a:xfrm>
          <a:prstGeom prst="rect">
            <a:avLst/>
          </a:prstGeom>
          <a:noFill/>
        </p:spPr>
        <p:txBody>
          <a:bodyPr wrap="none" rtlCol="0">
            <a:spAutoFit/>
          </a:bodyPr>
          <a:lstStyle/>
          <a:p>
            <a:r>
              <a:rPr lang="fr-FR" dirty="0"/>
              <a:t>Nb prises </a:t>
            </a:r>
          </a:p>
        </p:txBody>
      </p:sp>
      <p:cxnSp>
        <p:nvCxnSpPr>
          <p:cNvPr id="17" name="Connecteur droit avec flèche 16"/>
          <p:cNvCxnSpPr/>
          <p:nvPr/>
        </p:nvCxnSpPr>
        <p:spPr>
          <a:xfrm>
            <a:off x="4799269" y="860214"/>
            <a:ext cx="222125" cy="2750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Espace réservé de la date 5">
            <a:extLst>
              <a:ext uri="{FF2B5EF4-FFF2-40B4-BE49-F238E27FC236}">
                <a16:creationId xmlns="" xmlns:a16="http://schemas.microsoft.com/office/drawing/2014/main" id="{C7543DC6-BF68-480E-B086-4F4B1357BD1F}"/>
              </a:ext>
            </a:extLst>
          </p:cNvPr>
          <p:cNvSpPr>
            <a:spLocks noGrp="1"/>
          </p:cNvSpPr>
          <p:nvPr>
            <p:ph type="dt" sz="half" idx="10"/>
          </p:nvPr>
        </p:nvSpPr>
        <p:spPr/>
        <p:txBody>
          <a:bodyPr/>
          <a:lstStyle/>
          <a:p>
            <a:fld id="{8431A173-8398-47AE-B06F-E8FB1C8597DB}" type="datetime1">
              <a:rPr lang="fr-FR" smtClean="0"/>
              <a:t>24/10/2018</a:t>
            </a:fld>
            <a:endParaRPr lang="fr-FR"/>
          </a:p>
        </p:txBody>
      </p:sp>
      <p:sp>
        <p:nvSpPr>
          <p:cNvPr id="16" name="Espace réservé du numéro de diapositive 15">
            <a:extLst>
              <a:ext uri="{FF2B5EF4-FFF2-40B4-BE49-F238E27FC236}">
                <a16:creationId xmlns="" xmlns:a16="http://schemas.microsoft.com/office/drawing/2014/main" id="{EF4F3A98-1C94-4116-92ED-54EB8538CB09}"/>
              </a:ext>
            </a:extLst>
          </p:cNvPr>
          <p:cNvSpPr>
            <a:spLocks noGrp="1"/>
          </p:cNvSpPr>
          <p:nvPr>
            <p:ph type="sldNum" sz="quarter" idx="12"/>
          </p:nvPr>
        </p:nvSpPr>
        <p:spPr/>
        <p:txBody>
          <a:bodyPr/>
          <a:lstStyle/>
          <a:p>
            <a:fld id="{8BA2FF6F-FEEF-4235-A332-D1B446A47BD9}" type="slidenum">
              <a:rPr lang="fr-FR" smtClean="0"/>
              <a:pPr/>
              <a:t>21</a:t>
            </a:fld>
            <a:endParaRPr lang="fr-FR"/>
          </a:p>
        </p:txBody>
      </p:sp>
    </p:spTree>
    <p:extLst>
      <p:ext uri="{BB962C8B-B14F-4D97-AF65-F5344CB8AC3E}">
        <p14:creationId xmlns:p14="http://schemas.microsoft.com/office/powerpoint/2010/main" val="184051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179512" y="913944"/>
            <a:ext cx="8820472" cy="1938992"/>
          </a:xfrm>
          <a:prstGeom prst="rect">
            <a:avLst/>
          </a:prstGeom>
        </p:spPr>
        <p:txBody>
          <a:bodyPr wrap="square">
            <a:spAutoFit/>
          </a:bodyPr>
          <a:lstStyle/>
          <a:p>
            <a:pPr algn="just">
              <a:buFont typeface="Wingdings 2"/>
              <a:buChar char="P"/>
            </a:pPr>
            <a:r>
              <a:rPr lang="fr-FR" sz="2400" dirty="0"/>
              <a:t> utilisation des anticoagulants dans quels environnements ?</a:t>
            </a:r>
          </a:p>
          <a:p>
            <a:pPr algn="just"/>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15" name="Rectangle 14"/>
          <p:cNvSpPr/>
          <p:nvPr/>
        </p:nvSpPr>
        <p:spPr>
          <a:xfrm>
            <a:off x="2195736" y="2426112"/>
            <a:ext cx="2664296" cy="1938992"/>
          </a:xfrm>
          <a:prstGeom prst="rect">
            <a:avLst/>
          </a:prstGeom>
        </p:spPr>
        <p:txBody>
          <a:bodyPr wrap="square">
            <a:spAutoFit/>
          </a:bodyPr>
          <a:lstStyle/>
          <a:p>
            <a:pPr algn="ctr">
              <a:buFont typeface="Wingdings 2"/>
              <a:buChar char="P"/>
            </a:pPr>
            <a:r>
              <a:rPr lang="fr-FR" sz="2000" dirty="0">
                <a:solidFill>
                  <a:srgbClr val="FF0000"/>
                </a:solidFill>
                <a:latin typeface="+mj-lt"/>
              </a:rPr>
              <a:t>Lutte en </a:t>
            </a:r>
            <a:r>
              <a:rPr lang="fr-FR" sz="2000" b="1" u="sng" dirty="0">
                <a:solidFill>
                  <a:srgbClr val="FF0000"/>
                </a:solidFill>
                <a:latin typeface="+mj-lt"/>
              </a:rPr>
              <a:t>milieu agricole</a:t>
            </a:r>
          </a:p>
          <a:p>
            <a:pPr algn="ctr">
              <a:buFont typeface="Wingdings 2"/>
              <a:buChar char="P"/>
            </a:pPr>
            <a:endParaRPr lang="fr-FR" sz="2000" dirty="0">
              <a:solidFill>
                <a:srgbClr val="FF0000"/>
              </a:solidFill>
              <a:latin typeface="+mj-lt"/>
            </a:endParaRP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sp>
        <p:nvSpPr>
          <p:cNvPr id="16" name="Rectangle 15"/>
          <p:cNvSpPr/>
          <p:nvPr/>
        </p:nvSpPr>
        <p:spPr>
          <a:xfrm>
            <a:off x="4861048" y="2426112"/>
            <a:ext cx="2519264" cy="1938992"/>
          </a:xfrm>
          <a:prstGeom prst="rect">
            <a:avLst/>
          </a:prstGeom>
        </p:spPr>
        <p:txBody>
          <a:bodyPr wrap="square">
            <a:spAutoFit/>
          </a:bodyPr>
          <a:lstStyle/>
          <a:p>
            <a:pPr algn="ctr">
              <a:buFont typeface="Wingdings 2"/>
              <a:buChar char="P"/>
            </a:pPr>
            <a:r>
              <a:rPr lang="fr-FR" sz="2000" dirty="0">
                <a:solidFill>
                  <a:srgbClr val="FF0000"/>
                </a:solidFill>
                <a:latin typeface="+mj-lt"/>
              </a:rPr>
              <a:t>Lutte en </a:t>
            </a:r>
            <a:r>
              <a:rPr lang="fr-FR" sz="2000" b="1" u="sng" dirty="0">
                <a:solidFill>
                  <a:srgbClr val="FF0000"/>
                </a:solidFill>
                <a:latin typeface="+mj-lt"/>
              </a:rPr>
              <a:t>env. BIOCIDE PRO</a:t>
            </a:r>
          </a:p>
          <a:p>
            <a:pPr algn="ctr"/>
            <a:endParaRPr lang="fr-FR" sz="2000" dirty="0">
              <a:solidFill>
                <a:srgbClr val="FF0000"/>
              </a:solidFill>
              <a:latin typeface="+mj-lt"/>
            </a:endParaRP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sp>
        <p:nvSpPr>
          <p:cNvPr id="17" name="Rectangle 16"/>
          <p:cNvSpPr/>
          <p:nvPr/>
        </p:nvSpPr>
        <p:spPr>
          <a:xfrm>
            <a:off x="6768752" y="2465601"/>
            <a:ext cx="2771800" cy="1631216"/>
          </a:xfrm>
          <a:prstGeom prst="rect">
            <a:avLst/>
          </a:prstGeom>
        </p:spPr>
        <p:txBody>
          <a:bodyPr wrap="square">
            <a:spAutoFit/>
          </a:bodyPr>
          <a:lstStyle/>
          <a:p>
            <a:pPr algn="ctr">
              <a:buFont typeface="Wingdings 2"/>
              <a:buChar char="P"/>
            </a:pPr>
            <a:r>
              <a:rPr lang="fr-FR" sz="2000" dirty="0">
                <a:solidFill>
                  <a:srgbClr val="FF0000"/>
                </a:solidFill>
                <a:latin typeface="+mj-lt"/>
              </a:rPr>
              <a:t>Lutte en </a:t>
            </a:r>
          </a:p>
          <a:p>
            <a:pPr algn="ctr"/>
            <a:r>
              <a:rPr lang="fr-FR" sz="2000" b="1" u="sng" dirty="0">
                <a:solidFill>
                  <a:srgbClr val="FF0000"/>
                </a:solidFill>
                <a:latin typeface="+mj-lt"/>
              </a:rPr>
              <a:t>env. JARDIN</a:t>
            </a: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cxnSp>
        <p:nvCxnSpPr>
          <p:cNvPr id="19" name="Connecteur droit avec flèche 18"/>
          <p:cNvCxnSpPr/>
          <p:nvPr/>
        </p:nvCxnSpPr>
        <p:spPr>
          <a:xfrm flipH="1">
            <a:off x="1393811" y="1445569"/>
            <a:ext cx="2819165" cy="980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3744416" y="1484785"/>
            <a:ext cx="468560" cy="980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212976" y="1445569"/>
            <a:ext cx="3500246" cy="95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2123" y="35913"/>
            <a:ext cx="8292143" cy="584775"/>
          </a:xfrm>
          <a:prstGeom prst="rect">
            <a:avLst/>
          </a:prstGeom>
          <a:noFill/>
        </p:spPr>
        <p:txBody>
          <a:bodyPr wrap="none" rtlCol="0">
            <a:spAutoFit/>
          </a:bodyPr>
          <a:lstStyle/>
          <a:p>
            <a:pPr algn="ctr"/>
            <a:r>
              <a:rPr lang="fr-FR" sz="3200" dirty="0">
                <a:latin typeface="+mj-lt"/>
              </a:rPr>
              <a:t>4. Pourquoi les anticoagulants majoritairement ?</a:t>
            </a:r>
          </a:p>
        </p:txBody>
      </p:sp>
      <p:sp>
        <p:nvSpPr>
          <p:cNvPr id="21" name="Rectangle 20"/>
          <p:cNvSpPr/>
          <p:nvPr/>
        </p:nvSpPr>
        <p:spPr>
          <a:xfrm>
            <a:off x="61662" y="2426112"/>
            <a:ext cx="2664296" cy="2246769"/>
          </a:xfrm>
          <a:prstGeom prst="rect">
            <a:avLst/>
          </a:prstGeom>
        </p:spPr>
        <p:txBody>
          <a:bodyPr wrap="square">
            <a:spAutoFit/>
          </a:bodyPr>
          <a:lstStyle/>
          <a:p>
            <a:pPr algn="ctr">
              <a:buFont typeface="Wingdings 2"/>
              <a:buChar char="P"/>
            </a:pPr>
            <a:r>
              <a:rPr lang="fr-FR" sz="2000" dirty="0">
                <a:solidFill>
                  <a:srgbClr val="7030A0"/>
                </a:solidFill>
                <a:latin typeface="+mj-lt"/>
              </a:rPr>
              <a:t>Maladies thromboemboliques chez </a:t>
            </a:r>
            <a:r>
              <a:rPr lang="fr-FR" sz="2000" b="1" dirty="0">
                <a:solidFill>
                  <a:srgbClr val="7030A0"/>
                </a:solidFill>
                <a:latin typeface="+mj-lt"/>
              </a:rPr>
              <a:t>l’HOMME</a:t>
            </a:r>
            <a:endParaRPr lang="fr-FR" sz="2000" b="1" u="sng" dirty="0">
              <a:solidFill>
                <a:srgbClr val="7030A0"/>
              </a:solidFill>
              <a:latin typeface="+mj-lt"/>
            </a:endParaRPr>
          </a:p>
          <a:p>
            <a:pPr algn="ctr">
              <a:buFont typeface="Wingdings 2"/>
              <a:buChar char="P"/>
            </a:pPr>
            <a:endParaRPr lang="fr-FR" sz="2000" dirty="0">
              <a:solidFill>
                <a:srgbClr val="7030A0"/>
              </a:solidFill>
              <a:latin typeface="+mj-lt"/>
            </a:endParaRPr>
          </a:p>
          <a:p>
            <a:pPr algn="ctr"/>
            <a:endParaRPr lang="fr-FR" sz="2000" dirty="0">
              <a:solidFill>
                <a:srgbClr val="7030A0"/>
              </a:solidFill>
              <a:latin typeface="+mj-lt"/>
            </a:endParaRPr>
          </a:p>
          <a:p>
            <a:pPr algn="ctr"/>
            <a:endParaRPr lang="fr-FR" sz="2000" dirty="0">
              <a:solidFill>
                <a:srgbClr val="7030A0"/>
              </a:solidFill>
              <a:latin typeface="+mj-lt"/>
            </a:endParaRPr>
          </a:p>
          <a:p>
            <a:pPr algn="ctr"/>
            <a:r>
              <a:rPr lang="fr-FR" sz="2000" dirty="0">
                <a:solidFill>
                  <a:srgbClr val="7030A0"/>
                </a:solidFill>
                <a:latin typeface="+mj-lt"/>
              </a:rPr>
              <a:t> </a:t>
            </a:r>
          </a:p>
        </p:txBody>
      </p:sp>
      <p:cxnSp>
        <p:nvCxnSpPr>
          <p:cNvPr id="25" name="Connecteur droit avec flèche 24"/>
          <p:cNvCxnSpPr/>
          <p:nvPr/>
        </p:nvCxnSpPr>
        <p:spPr>
          <a:xfrm>
            <a:off x="4212976" y="1445569"/>
            <a:ext cx="1259632" cy="1020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4525" y="4278575"/>
            <a:ext cx="2664296" cy="2246769"/>
          </a:xfrm>
          <a:prstGeom prst="rect">
            <a:avLst/>
          </a:prstGeom>
        </p:spPr>
        <p:txBody>
          <a:bodyPr wrap="square">
            <a:spAutoFit/>
          </a:bodyPr>
          <a:lstStyle/>
          <a:p>
            <a:pPr algn="ctr">
              <a:buFont typeface="Wingdings 2"/>
              <a:buChar char="P"/>
            </a:pPr>
            <a:r>
              <a:rPr lang="fr-FR" sz="2000" dirty="0">
                <a:solidFill>
                  <a:srgbClr val="7030A0"/>
                </a:solidFill>
                <a:latin typeface="+mj-lt"/>
              </a:rPr>
              <a:t>Fluidification du sang pour prévenir la formation de caillots</a:t>
            </a:r>
            <a:endParaRPr lang="fr-FR" sz="2000" b="1" u="sng" dirty="0">
              <a:solidFill>
                <a:srgbClr val="7030A0"/>
              </a:solidFill>
              <a:latin typeface="+mj-lt"/>
            </a:endParaRPr>
          </a:p>
          <a:p>
            <a:pPr algn="ctr">
              <a:buFont typeface="Wingdings 2"/>
              <a:buChar char="P"/>
            </a:pPr>
            <a:endParaRPr lang="fr-FR" sz="2000" dirty="0">
              <a:solidFill>
                <a:srgbClr val="7030A0"/>
              </a:solidFill>
              <a:latin typeface="+mj-lt"/>
            </a:endParaRPr>
          </a:p>
          <a:p>
            <a:pPr algn="ctr"/>
            <a:endParaRPr lang="fr-FR" sz="2000" dirty="0">
              <a:solidFill>
                <a:srgbClr val="7030A0"/>
              </a:solidFill>
              <a:latin typeface="+mj-lt"/>
            </a:endParaRPr>
          </a:p>
          <a:p>
            <a:pPr algn="ctr"/>
            <a:endParaRPr lang="fr-FR" sz="2000" dirty="0">
              <a:solidFill>
                <a:srgbClr val="7030A0"/>
              </a:solidFill>
              <a:latin typeface="+mj-lt"/>
            </a:endParaRPr>
          </a:p>
          <a:p>
            <a:pPr algn="ctr"/>
            <a:r>
              <a:rPr lang="fr-FR" sz="2000" dirty="0">
                <a:solidFill>
                  <a:srgbClr val="7030A0"/>
                </a:solidFill>
                <a:latin typeface="+mj-lt"/>
              </a:rPr>
              <a:t> </a:t>
            </a:r>
          </a:p>
        </p:txBody>
      </p:sp>
      <p:pic>
        <p:nvPicPr>
          <p:cNvPr id="3074" name="Picture 2" descr="http://images.doctissimo.fr/1/divers/autocollant-officiel-previscan/photo/hd/4854901485/36195736d0/autocollant-officiel-previscan-traitement-anticoagulant-previscan-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206" y="5440756"/>
            <a:ext cx="1176933" cy="105046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555776" y="4025363"/>
            <a:ext cx="2664296" cy="2246769"/>
          </a:xfrm>
          <a:prstGeom prst="rect">
            <a:avLst/>
          </a:prstGeom>
        </p:spPr>
        <p:txBody>
          <a:bodyPr wrap="square">
            <a:spAutoFit/>
          </a:bodyPr>
          <a:lstStyle/>
          <a:p>
            <a:pPr algn="ctr">
              <a:buFont typeface="Wingdings 2"/>
              <a:buChar char="P"/>
            </a:pPr>
            <a:r>
              <a:rPr lang="fr-FR" sz="2000" dirty="0">
                <a:solidFill>
                  <a:srgbClr val="FF0000"/>
                </a:solidFill>
                <a:latin typeface="+mj-lt"/>
              </a:rPr>
              <a:t>Lutte contre les rongeurs champêtres</a:t>
            </a:r>
          </a:p>
          <a:p>
            <a:pPr algn="ctr">
              <a:buFont typeface="Wingdings 2"/>
              <a:buChar char="P"/>
            </a:pPr>
            <a:r>
              <a:rPr lang="fr-FR" sz="2000" dirty="0">
                <a:solidFill>
                  <a:srgbClr val="FF0000"/>
                </a:solidFill>
                <a:latin typeface="+mj-lt"/>
              </a:rPr>
              <a:t>Protection des cultures</a:t>
            </a: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pic>
        <p:nvPicPr>
          <p:cNvPr id="31" name="Picture 2" descr="C:\Users\r.lasseur\Desktop\TOXINNOV\PROJETS\BAYER\arvicola terrestris.jpg"/>
          <p:cNvPicPr>
            <a:picLocks noChangeAspect="1" noChangeArrowheads="1"/>
          </p:cNvPicPr>
          <p:nvPr/>
        </p:nvPicPr>
        <p:blipFill>
          <a:blip r:embed="rId4" cstate="print"/>
          <a:srcRect r="29532"/>
          <a:stretch>
            <a:fillRect/>
          </a:stretch>
        </p:blipFill>
        <p:spPr bwMode="auto">
          <a:xfrm>
            <a:off x="2692894" y="5487323"/>
            <a:ext cx="896830" cy="1038021"/>
          </a:xfrm>
          <a:prstGeom prst="rect">
            <a:avLst/>
          </a:prstGeom>
          <a:noFill/>
        </p:spPr>
      </p:pic>
      <p:pic>
        <p:nvPicPr>
          <p:cNvPr id="32" name="Picture 2" descr="C:\Users\r.lasseur\Desktop\TOXINNOV\PROJETS\BAYER\microtus arvalis.jpg"/>
          <p:cNvPicPr>
            <a:picLocks noChangeAspect="1" noChangeArrowheads="1"/>
          </p:cNvPicPr>
          <p:nvPr/>
        </p:nvPicPr>
        <p:blipFill>
          <a:blip r:embed="rId5" cstate="print"/>
          <a:srcRect l="16569" r="14918" b="5405"/>
          <a:stretch>
            <a:fillRect/>
          </a:stretch>
        </p:blipFill>
        <p:spPr bwMode="auto">
          <a:xfrm>
            <a:off x="3635896" y="5489624"/>
            <a:ext cx="1331640" cy="1035720"/>
          </a:xfrm>
          <a:prstGeom prst="rect">
            <a:avLst/>
          </a:prstGeom>
          <a:noFill/>
        </p:spPr>
      </p:pic>
      <p:cxnSp>
        <p:nvCxnSpPr>
          <p:cNvPr id="33" name="Connecteur droit avec flèche 32"/>
          <p:cNvCxnSpPr/>
          <p:nvPr/>
        </p:nvCxnSpPr>
        <p:spPr>
          <a:xfrm>
            <a:off x="3744416" y="3131076"/>
            <a:ext cx="0" cy="89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1386672" y="3384288"/>
            <a:ext cx="0" cy="89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88024" y="4077072"/>
            <a:ext cx="2664296" cy="1938992"/>
          </a:xfrm>
          <a:prstGeom prst="rect">
            <a:avLst/>
          </a:prstGeom>
        </p:spPr>
        <p:txBody>
          <a:bodyPr wrap="square">
            <a:spAutoFit/>
          </a:bodyPr>
          <a:lstStyle/>
          <a:p>
            <a:pPr algn="ctr">
              <a:buFont typeface="Wingdings 2"/>
              <a:buChar char="P"/>
            </a:pPr>
            <a:r>
              <a:rPr lang="fr-FR" sz="2000" dirty="0">
                <a:solidFill>
                  <a:srgbClr val="FF0000"/>
                </a:solidFill>
                <a:latin typeface="+mj-lt"/>
              </a:rPr>
              <a:t>Lutte contre les commensaux</a:t>
            </a:r>
          </a:p>
          <a:p>
            <a:pPr algn="ctr">
              <a:buFont typeface="Wingdings 2"/>
              <a:buChar char="P"/>
            </a:pPr>
            <a:r>
              <a:rPr lang="fr-FR" sz="2000" dirty="0">
                <a:solidFill>
                  <a:srgbClr val="FF0000"/>
                </a:solidFill>
                <a:latin typeface="+mj-lt"/>
              </a:rPr>
              <a:t>Hygiène publique</a:t>
            </a: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cxnSp>
        <p:nvCxnSpPr>
          <p:cNvPr id="41" name="Connecteur droit avec flèche 40"/>
          <p:cNvCxnSpPr/>
          <p:nvPr/>
        </p:nvCxnSpPr>
        <p:spPr>
          <a:xfrm>
            <a:off x="6120680" y="3180216"/>
            <a:ext cx="0" cy="89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4" descr="Copie de Photo 029"/>
          <p:cNvPicPr>
            <a:picLocks noChangeAspect="1" noChangeArrowheads="1"/>
          </p:cNvPicPr>
          <p:nvPr/>
        </p:nvPicPr>
        <p:blipFill>
          <a:blip r:embed="rId6" cstate="print"/>
          <a:srcRect/>
          <a:stretch>
            <a:fillRect/>
          </a:stretch>
        </p:blipFill>
        <p:spPr bwMode="auto">
          <a:xfrm>
            <a:off x="5679947" y="5314855"/>
            <a:ext cx="880449" cy="1210489"/>
          </a:xfrm>
          <a:prstGeom prst="rect">
            <a:avLst/>
          </a:prstGeom>
          <a:noFill/>
        </p:spPr>
      </p:pic>
      <p:sp>
        <p:nvSpPr>
          <p:cNvPr id="43" name="Rectangle 42"/>
          <p:cNvSpPr/>
          <p:nvPr/>
        </p:nvSpPr>
        <p:spPr>
          <a:xfrm>
            <a:off x="6804248" y="4082296"/>
            <a:ext cx="2664296" cy="1631216"/>
          </a:xfrm>
          <a:prstGeom prst="rect">
            <a:avLst/>
          </a:prstGeom>
        </p:spPr>
        <p:txBody>
          <a:bodyPr wrap="square">
            <a:spAutoFit/>
          </a:bodyPr>
          <a:lstStyle/>
          <a:p>
            <a:pPr algn="ctr">
              <a:buFont typeface="Wingdings 2"/>
              <a:buChar char="P"/>
            </a:pPr>
            <a:r>
              <a:rPr lang="fr-FR" sz="2000" dirty="0">
                <a:solidFill>
                  <a:srgbClr val="FF0000"/>
                </a:solidFill>
                <a:latin typeface="+mj-lt"/>
              </a:rPr>
              <a:t>Lutte contre les commensaux</a:t>
            </a:r>
          </a:p>
          <a:p>
            <a:pPr algn="ctr"/>
            <a:endParaRPr lang="fr-FR" sz="2000" dirty="0">
              <a:solidFill>
                <a:srgbClr val="FF0000"/>
              </a:solidFill>
              <a:latin typeface="+mj-lt"/>
            </a:endParaRPr>
          </a:p>
          <a:p>
            <a:pPr algn="ctr"/>
            <a:endParaRPr lang="fr-FR" sz="2000" dirty="0">
              <a:solidFill>
                <a:srgbClr val="FF0000"/>
              </a:solidFill>
              <a:latin typeface="+mj-lt"/>
            </a:endParaRPr>
          </a:p>
          <a:p>
            <a:pPr algn="ctr"/>
            <a:r>
              <a:rPr lang="fr-FR" sz="2000" dirty="0">
                <a:solidFill>
                  <a:srgbClr val="FF0000"/>
                </a:solidFill>
                <a:latin typeface="+mj-lt"/>
              </a:rPr>
              <a:t> </a:t>
            </a:r>
          </a:p>
        </p:txBody>
      </p:sp>
      <p:cxnSp>
        <p:nvCxnSpPr>
          <p:cNvPr id="44" name="Connecteur droit avec flèche 43"/>
          <p:cNvCxnSpPr/>
          <p:nvPr/>
        </p:nvCxnSpPr>
        <p:spPr>
          <a:xfrm>
            <a:off x="8154652" y="3202530"/>
            <a:ext cx="0" cy="89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4" descr="Copie de Photo 029"/>
          <p:cNvPicPr>
            <a:picLocks noChangeAspect="1" noChangeArrowheads="1"/>
          </p:cNvPicPr>
          <p:nvPr/>
        </p:nvPicPr>
        <p:blipFill>
          <a:blip r:embed="rId6" cstate="print"/>
          <a:srcRect/>
          <a:stretch>
            <a:fillRect/>
          </a:stretch>
        </p:blipFill>
        <p:spPr bwMode="auto">
          <a:xfrm>
            <a:off x="8100392" y="5280736"/>
            <a:ext cx="880449" cy="1210489"/>
          </a:xfrm>
          <a:prstGeom prst="rect">
            <a:avLst/>
          </a:prstGeom>
          <a:noFill/>
        </p:spPr>
      </p:pic>
      <p:pic>
        <p:nvPicPr>
          <p:cNvPr id="47" name="Picture 2" descr="C:\Users\r.lasseur\Desktop\TOXINNOV\PROJETS\BAYER\arvicola terrestris.jpg"/>
          <p:cNvPicPr>
            <a:picLocks noChangeAspect="1" noChangeArrowheads="1"/>
          </p:cNvPicPr>
          <p:nvPr/>
        </p:nvPicPr>
        <p:blipFill>
          <a:blip r:embed="rId4" cstate="print"/>
          <a:srcRect r="29532"/>
          <a:stretch>
            <a:fillRect/>
          </a:stretch>
        </p:blipFill>
        <p:spPr bwMode="auto">
          <a:xfrm>
            <a:off x="7452320" y="5965991"/>
            <a:ext cx="483271" cy="559354"/>
          </a:xfrm>
          <a:prstGeom prst="rect">
            <a:avLst/>
          </a:prstGeom>
          <a:noFill/>
        </p:spPr>
      </p:pic>
      <p:pic>
        <p:nvPicPr>
          <p:cNvPr id="4" name="Image 3">
            <a:extLst>
              <a:ext uri="{FF2B5EF4-FFF2-40B4-BE49-F238E27FC236}">
                <a16:creationId xmlns="" xmlns:a16="http://schemas.microsoft.com/office/drawing/2014/main" id="{94BAAEEE-90F4-4EA2-B528-89AA3DBD83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775" y="1556610"/>
            <a:ext cx="476888" cy="573700"/>
          </a:xfrm>
          <a:prstGeom prst="rect">
            <a:avLst/>
          </a:prstGeom>
        </p:spPr>
      </p:pic>
      <p:pic>
        <p:nvPicPr>
          <p:cNvPr id="6" name="Image 5">
            <a:extLst>
              <a:ext uri="{FF2B5EF4-FFF2-40B4-BE49-F238E27FC236}">
                <a16:creationId xmlns="" xmlns:a16="http://schemas.microsoft.com/office/drawing/2014/main" id="{DF6863AC-B57A-4876-B3A9-62C5211CEA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770" y="1999288"/>
            <a:ext cx="340489" cy="217913"/>
          </a:xfrm>
          <a:prstGeom prst="rect">
            <a:avLst/>
          </a:prstGeom>
        </p:spPr>
      </p:pic>
      <p:pic>
        <p:nvPicPr>
          <p:cNvPr id="34" name="Image 33">
            <a:extLst>
              <a:ext uri="{FF2B5EF4-FFF2-40B4-BE49-F238E27FC236}">
                <a16:creationId xmlns="" xmlns:a16="http://schemas.microsoft.com/office/drawing/2014/main" id="{16771285-009F-4FC8-9653-E8E66E683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3099" y="1686611"/>
            <a:ext cx="340489" cy="217913"/>
          </a:xfrm>
          <a:prstGeom prst="rect">
            <a:avLst/>
          </a:prstGeom>
        </p:spPr>
      </p:pic>
      <p:pic>
        <p:nvPicPr>
          <p:cNvPr id="35" name="Image 34">
            <a:extLst>
              <a:ext uri="{FF2B5EF4-FFF2-40B4-BE49-F238E27FC236}">
                <a16:creationId xmlns="" xmlns:a16="http://schemas.microsoft.com/office/drawing/2014/main" id="{555CCB9D-41DC-4B25-AAEE-5988AC6EAD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0190" y="2021353"/>
            <a:ext cx="340489" cy="217913"/>
          </a:xfrm>
          <a:prstGeom prst="rect">
            <a:avLst/>
          </a:prstGeom>
        </p:spPr>
      </p:pic>
      <p:sp>
        <p:nvSpPr>
          <p:cNvPr id="3" name="ZoneTexte 2">
            <a:extLst>
              <a:ext uri="{FF2B5EF4-FFF2-40B4-BE49-F238E27FC236}">
                <a16:creationId xmlns="" xmlns:a16="http://schemas.microsoft.com/office/drawing/2014/main" id="{2CBF34EB-A805-4FCA-914C-629FD795C8D0}"/>
              </a:ext>
            </a:extLst>
          </p:cNvPr>
          <p:cNvSpPr txBox="1"/>
          <p:nvPr/>
        </p:nvSpPr>
        <p:spPr>
          <a:xfrm>
            <a:off x="180671" y="1836687"/>
            <a:ext cx="1592295" cy="369332"/>
          </a:xfrm>
          <a:prstGeom prst="rect">
            <a:avLst/>
          </a:prstGeom>
          <a:noFill/>
        </p:spPr>
        <p:txBody>
          <a:bodyPr wrap="none" rtlCol="0">
            <a:spAutoFit/>
          </a:bodyPr>
          <a:lstStyle/>
          <a:p>
            <a:r>
              <a:rPr lang="fr-FR" dirty="0"/>
              <a:t>Santé humaine</a:t>
            </a:r>
          </a:p>
        </p:txBody>
      </p:sp>
      <p:sp>
        <p:nvSpPr>
          <p:cNvPr id="36" name="ZoneTexte 35">
            <a:extLst>
              <a:ext uri="{FF2B5EF4-FFF2-40B4-BE49-F238E27FC236}">
                <a16:creationId xmlns="" xmlns:a16="http://schemas.microsoft.com/office/drawing/2014/main" id="{E1978220-D447-4FC2-9832-887B4B225D29}"/>
              </a:ext>
            </a:extLst>
          </p:cNvPr>
          <p:cNvSpPr txBox="1"/>
          <p:nvPr/>
        </p:nvSpPr>
        <p:spPr>
          <a:xfrm>
            <a:off x="2404756" y="3279588"/>
            <a:ext cx="1168461" cy="369332"/>
          </a:xfrm>
          <a:prstGeom prst="rect">
            <a:avLst/>
          </a:prstGeom>
          <a:noFill/>
        </p:spPr>
        <p:txBody>
          <a:bodyPr wrap="none" rtlCol="0">
            <a:spAutoFit/>
          </a:bodyPr>
          <a:lstStyle/>
          <a:p>
            <a:r>
              <a:rPr lang="fr-FR" b="1" dirty="0" err="1">
                <a:solidFill>
                  <a:schemeClr val="accent3">
                    <a:lumMod val="75000"/>
                  </a:schemeClr>
                </a:solidFill>
              </a:rPr>
              <a:t>certiphyto</a:t>
            </a:r>
            <a:endParaRPr lang="fr-FR" b="1" dirty="0">
              <a:solidFill>
                <a:schemeClr val="accent3">
                  <a:lumMod val="75000"/>
                </a:schemeClr>
              </a:solidFill>
            </a:endParaRPr>
          </a:p>
        </p:txBody>
      </p:sp>
      <p:sp>
        <p:nvSpPr>
          <p:cNvPr id="37" name="ZoneTexte 36">
            <a:extLst>
              <a:ext uri="{FF2B5EF4-FFF2-40B4-BE49-F238E27FC236}">
                <a16:creationId xmlns="" xmlns:a16="http://schemas.microsoft.com/office/drawing/2014/main" id="{E0C091AD-69DD-4D40-B48C-3DFC16D47DF7}"/>
              </a:ext>
            </a:extLst>
          </p:cNvPr>
          <p:cNvSpPr txBox="1"/>
          <p:nvPr/>
        </p:nvSpPr>
        <p:spPr>
          <a:xfrm>
            <a:off x="4804186" y="3277796"/>
            <a:ext cx="1399742" cy="369332"/>
          </a:xfrm>
          <a:prstGeom prst="rect">
            <a:avLst/>
          </a:prstGeom>
          <a:noFill/>
        </p:spPr>
        <p:txBody>
          <a:bodyPr wrap="none" rtlCol="0">
            <a:spAutoFit/>
          </a:bodyPr>
          <a:lstStyle/>
          <a:p>
            <a:r>
              <a:rPr lang="fr-FR" b="1" dirty="0" err="1">
                <a:solidFill>
                  <a:schemeClr val="accent6">
                    <a:lumMod val="75000"/>
                  </a:schemeClr>
                </a:solidFill>
              </a:rPr>
              <a:t>certibiocides</a:t>
            </a:r>
            <a:endParaRPr lang="fr-FR" b="1" dirty="0">
              <a:solidFill>
                <a:schemeClr val="accent6">
                  <a:lumMod val="75000"/>
                </a:schemeClr>
              </a:solidFill>
            </a:endParaRPr>
          </a:p>
        </p:txBody>
      </p:sp>
      <p:sp>
        <p:nvSpPr>
          <p:cNvPr id="5" name="Espace réservé de la date 4">
            <a:extLst>
              <a:ext uri="{FF2B5EF4-FFF2-40B4-BE49-F238E27FC236}">
                <a16:creationId xmlns="" xmlns:a16="http://schemas.microsoft.com/office/drawing/2014/main" id="{66464AAB-E46E-4528-AA10-70C871B5D2A1}"/>
              </a:ext>
            </a:extLst>
          </p:cNvPr>
          <p:cNvSpPr>
            <a:spLocks noGrp="1"/>
          </p:cNvSpPr>
          <p:nvPr>
            <p:ph type="dt" sz="half" idx="10"/>
          </p:nvPr>
        </p:nvSpPr>
        <p:spPr/>
        <p:txBody>
          <a:bodyPr/>
          <a:lstStyle/>
          <a:p>
            <a:fld id="{10388E1D-73DF-43E1-A595-8BE214D20A52}" type="datetime1">
              <a:rPr lang="fr-FR" smtClean="0"/>
              <a:t>24/10/2018</a:t>
            </a:fld>
            <a:endParaRPr lang="fr-FR"/>
          </a:p>
        </p:txBody>
      </p:sp>
      <p:sp>
        <p:nvSpPr>
          <p:cNvPr id="7" name="Espace réservé du numéro de diapositive 6">
            <a:extLst>
              <a:ext uri="{FF2B5EF4-FFF2-40B4-BE49-F238E27FC236}">
                <a16:creationId xmlns="" xmlns:a16="http://schemas.microsoft.com/office/drawing/2014/main" id="{D399E29C-78C8-4535-942B-B8167B67043D}"/>
              </a:ext>
            </a:extLst>
          </p:cNvPr>
          <p:cNvSpPr>
            <a:spLocks noGrp="1"/>
          </p:cNvSpPr>
          <p:nvPr>
            <p:ph type="sldNum" sz="quarter" idx="12"/>
          </p:nvPr>
        </p:nvSpPr>
        <p:spPr/>
        <p:txBody>
          <a:bodyPr/>
          <a:lstStyle/>
          <a:p>
            <a:fld id="{8BA2FF6F-FEEF-4235-A332-D1B446A47BD9}" type="slidenum">
              <a:rPr lang="fr-FR" smtClean="0"/>
              <a:pPr/>
              <a:t>22</a:t>
            </a:fld>
            <a:endParaRPr lang="fr-FR"/>
          </a:p>
        </p:txBody>
      </p:sp>
    </p:spTree>
    <p:extLst>
      <p:ext uri="{BB962C8B-B14F-4D97-AF65-F5344CB8AC3E}">
        <p14:creationId xmlns:p14="http://schemas.microsoft.com/office/powerpoint/2010/main" val="355239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solidFill>
                  <a:prstClr val="black"/>
                </a:solidFill>
                <a:ea typeface="ＭＳ Ｐゴシック" pitchFamily="-112" charset="-128"/>
                <a:cs typeface="Arial" charset="0"/>
              </a:rPr>
              <a:t>Rongeurs et moyens de lutte</a:t>
            </a:r>
            <a:endParaRPr lang="fr-FR" sz="1500" dirty="0">
              <a:solidFill>
                <a:prstClr val="black"/>
              </a:solidFill>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solidFill>
                  <a:prstClr val="black"/>
                </a:solidFill>
              </a:rPr>
              <a:t>Différents types de rongeurs</a:t>
            </a:r>
          </a:p>
          <a:p>
            <a:pPr marL="342900" indent="-342900">
              <a:lnSpc>
                <a:spcPct val="150000"/>
              </a:lnSpc>
              <a:buFont typeface="+mj-lt"/>
              <a:buAutoNum type="arabicPeriod"/>
            </a:pPr>
            <a:r>
              <a:rPr lang="fr-FR" dirty="0">
                <a:solidFill>
                  <a:prstClr val="black"/>
                </a:solidFill>
              </a:rPr>
              <a:t>Pourquoi lutter contre les rongeurs ?</a:t>
            </a:r>
          </a:p>
          <a:p>
            <a:pPr marL="342900" indent="-342900">
              <a:lnSpc>
                <a:spcPct val="150000"/>
              </a:lnSpc>
              <a:buFont typeface="+mj-lt"/>
              <a:buAutoNum type="arabicPeriod"/>
            </a:pPr>
            <a:r>
              <a:rPr lang="fr-FR" dirty="0">
                <a:solidFill>
                  <a:prstClr val="black"/>
                </a:solidFill>
                <a:sym typeface="Wingdings 2"/>
              </a:rPr>
              <a:t>Pourquoi les AVK majoritaires dans la lutte anti rongeur </a:t>
            </a:r>
            <a:r>
              <a:rPr lang="fr-FR" dirty="0" smtClean="0">
                <a:solidFill>
                  <a:prstClr val="black"/>
                </a:solidFill>
                <a:sym typeface="Wingdings 2"/>
              </a:rPr>
              <a:t>?</a:t>
            </a:r>
          </a:p>
          <a:p>
            <a:pPr marL="342900" indent="-342900">
              <a:lnSpc>
                <a:spcPct val="150000"/>
              </a:lnSpc>
              <a:buFont typeface="+mj-lt"/>
              <a:buAutoNum type="arabicPeriod"/>
            </a:pPr>
            <a:r>
              <a:rPr lang="fr-FR" dirty="0" smtClean="0">
                <a:solidFill>
                  <a:srgbClr val="FF3300"/>
                </a:solidFill>
                <a:sym typeface="Wingdings 2"/>
              </a:rPr>
              <a:t>Notions de toxicité</a:t>
            </a:r>
          </a:p>
          <a:p>
            <a:pPr marL="342900" indent="-342900">
              <a:lnSpc>
                <a:spcPct val="150000"/>
              </a:lnSpc>
              <a:buFont typeface="+mj-lt"/>
              <a:buAutoNum type="arabicPeriod"/>
            </a:pPr>
            <a:r>
              <a:rPr lang="fr-FR" dirty="0">
                <a:solidFill>
                  <a:prstClr val="black"/>
                </a:solidFill>
                <a:sym typeface="Wingdings 2"/>
              </a:rPr>
              <a:t>Pourquoi les AVK majoritaires dans la lutte anti rongeur </a:t>
            </a:r>
            <a:r>
              <a:rPr lang="fr-FR" dirty="0" smtClean="0">
                <a:solidFill>
                  <a:prstClr val="black"/>
                </a:solidFill>
                <a:sym typeface="Wingdings 2"/>
              </a:rPr>
              <a:t> (suite)?</a:t>
            </a:r>
            <a:endParaRPr lang="fr-FR" dirty="0">
              <a:solidFill>
                <a:prstClr val="black"/>
              </a:solidFill>
              <a:sym typeface="Wingdings 2"/>
            </a:endParaRPr>
          </a:p>
          <a:p>
            <a:pPr marL="342900" indent="-342900">
              <a:lnSpc>
                <a:spcPct val="150000"/>
              </a:lnSpc>
              <a:buFont typeface="+mj-lt"/>
              <a:buAutoNum type="arabicPeriod"/>
            </a:pPr>
            <a:r>
              <a:rPr lang="fr-FR" dirty="0">
                <a:solidFill>
                  <a:prstClr val="black"/>
                </a:solidFill>
                <a:sym typeface="Wingdings 2"/>
              </a:rPr>
              <a:t>AVK et accidents</a:t>
            </a:r>
          </a:p>
          <a:p>
            <a:pPr marL="342900" indent="-342900">
              <a:buFont typeface="+mj-lt"/>
              <a:buAutoNum type="arabicPeriod"/>
            </a:pPr>
            <a:r>
              <a:rPr lang="fr-FR" dirty="0">
                <a:solidFill>
                  <a:prstClr val="black"/>
                </a:solidFill>
                <a:sym typeface="Wingdings 2"/>
              </a:rPr>
              <a:t>Management des différentes situations à risque </a:t>
            </a:r>
            <a:br>
              <a:rPr lang="fr-FR" dirty="0">
                <a:solidFill>
                  <a:prstClr val="black"/>
                </a:solidFill>
                <a:sym typeface="Wingdings 2"/>
              </a:rPr>
            </a:br>
            <a:r>
              <a:rPr lang="fr-FR" dirty="0">
                <a:solidFill>
                  <a:prstClr val="black"/>
                </a:solidFill>
                <a:sym typeface="Wingdings 2"/>
              </a:rPr>
              <a:t>Rôle du professionnel et de la démarche diagnostique</a:t>
            </a:r>
          </a:p>
          <a:p>
            <a:pPr marL="342900" indent="-342900" algn="just">
              <a:lnSpc>
                <a:spcPct val="150000"/>
              </a:lnSpc>
              <a:buFont typeface="+mj-lt"/>
              <a:buAutoNum type="arabicPeriod"/>
            </a:pPr>
            <a:r>
              <a:rPr lang="fr-FR" dirty="0">
                <a:solidFill>
                  <a:prstClr val="black"/>
                </a:solidFill>
              </a:rPr>
              <a:t>Méthode de lutte non chimique</a:t>
            </a:r>
          </a:p>
          <a:p>
            <a:pPr algn="just"/>
            <a:endParaRPr lang="fr-FR" dirty="0">
              <a:solidFill>
                <a:prstClr val="black"/>
              </a:solidFill>
              <a:sym typeface="Wingdings 2"/>
            </a:endParaRPr>
          </a:p>
          <a:p>
            <a:endParaRPr lang="fr-FR" dirty="0">
              <a:solidFill>
                <a:prstClr val="black"/>
              </a:solidFill>
            </a:endParaRPr>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solidFill>
                  <a:prstClr val="black">
                    <a:tint val="75000"/>
                  </a:prstClr>
                </a:solidFill>
              </a:rPr>
              <a:pPr/>
              <a:t>24/10/2018</a:t>
            </a:fld>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solidFill>
                  <a:prstClr val="black">
                    <a:tint val="75000"/>
                  </a:prstClr>
                </a:solidFill>
              </a:rPr>
              <a:pPr/>
              <a:t>23</a:t>
            </a:fld>
            <a:endParaRPr lang="fr-FR">
              <a:solidFill>
                <a:prstClr val="black">
                  <a:tint val="75000"/>
                </a:prstClr>
              </a:solidFill>
            </a:endParaRPr>
          </a:p>
        </p:txBody>
      </p:sp>
    </p:spTree>
    <p:extLst>
      <p:ext uri="{BB962C8B-B14F-4D97-AF65-F5344CB8AC3E}">
        <p14:creationId xmlns:p14="http://schemas.microsoft.com/office/powerpoint/2010/main" val="168703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400600"/>
          </a:xfrm>
        </p:spPr>
        <p:txBody>
          <a:bodyPr>
            <a:normAutofit fontScale="47500" lnSpcReduction="20000"/>
          </a:bodyPr>
          <a:lstStyle/>
          <a:p>
            <a:endParaRPr lang="fr-FR" u="sng" dirty="0"/>
          </a:p>
          <a:p>
            <a:pPr marL="0" indent="0">
              <a:buNone/>
            </a:pPr>
            <a:r>
              <a:rPr lang="fr-FR" dirty="0"/>
              <a:t>un </a:t>
            </a:r>
            <a:r>
              <a:rPr lang="fr-FR" b="1" dirty="0">
                <a:solidFill>
                  <a:srgbClr val="FF0000"/>
                </a:solidFill>
              </a:rPr>
              <a:t>indicateur</a:t>
            </a:r>
            <a:r>
              <a:rPr lang="fr-FR" dirty="0"/>
              <a:t> quantitatif de la </a:t>
            </a:r>
            <a:r>
              <a:rPr lang="fr-FR" dirty="0">
                <a:hlinkClick r:id="rId2" tooltip="Toxicité"/>
              </a:rPr>
              <a:t>toxicité</a:t>
            </a:r>
            <a:r>
              <a:rPr lang="fr-FR" dirty="0"/>
              <a:t> d'une substance </a:t>
            </a:r>
          </a:p>
          <a:p>
            <a:pPr marL="0" indent="0">
              <a:buNone/>
            </a:pPr>
            <a:endParaRPr lang="fr-FR" b="1" dirty="0"/>
          </a:p>
          <a:p>
            <a:pPr marL="0" indent="0">
              <a:buNone/>
            </a:pPr>
            <a:r>
              <a:rPr lang="fr-FR" b="1" dirty="0"/>
              <a:t>dose létale médiane</a:t>
            </a:r>
            <a:r>
              <a:rPr lang="fr-FR" dirty="0"/>
              <a:t> (</a:t>
            </a:r>
            <a:r>
              <a:rPr lang="fr-FR" b="1" dirty="0"/>
              <a:t>DL</a:t>
            </a:r>
            <a:r>
              <a:rPr lang="fr-FR" b="1" baseline="-25000" dirty="0"/>
              <a:t>50</a:t>
            </a:r>
            <a:r>
              <a:rPr lang="fr-FR" dirty="0"/>
              <a:t>), ou </a:t>
            </a:r>
            <a:r>
              <a:rPr lang="fr-FR" b="1" dirty="0"/>
              <a:t>concentration létale médiane</a:t>
            </a:r>
            <a:r>
              <a:rPr lang="fr-FR" dirty="0"/>
              <a:t> (</a:t>
            </a:r>
            <a:r>
              <a:rPr lang="fr-FR" b="1" dirty="0"/>
              <a:t>CL</a:t>
            </a:r>
            <a:r>
              <a:rPr lang="fr-FR" b="1" baseline="-25000" dirty="0"/>
              <a:t>50</a:t>
            </a:r>
            <a:r>
              <a:rPr lang="fr-FR" dirty="0"/>
              <a:t>),  mesure la dose de substance causant la mort de 50 % d'une </a:t>
            </a:r>
            <a:r>
              <a:rPr lang="fr-FR" dirty="0">
                <a:hlinkClick r:id="rId3" tooltip="Population"/>
              </a:rPr>
              <a:t>population</a:t>
            </a:r>
            <a:r>
              <a:rPr lang="fr-FR" dirty="0"/>
              <a:t> animale donnée (souvent des </a:t>
            </a:r>
            <a:r>
              <a:rPr lang="fr-FR" dirty="0">
                <a:hlinkClick r:id="rId4" tooltip="Souris"/>
              </a:rPr>
              <a:t>souris</a:t>
            </a:r>
            <a:r>
              <a:rPr lang="fr-FR" dirty="0"/>
              <a:t> ou des </a:t>
            </a:r>
            <a:r>
              <a:rPr lang="fr-FR" dirty="0">
                <a:hlinkClick r:id="rId5" tooltip="Rat"/>
              </a:rPr>
              <a:t>rats</a:t>
            </a:r>
            <a:r>
              <a:rPr lang="fr-FR" dirty="0"/>
              <a:t>) dans des conditions d'expérimentation précises. </a:t>
            </a:r>
          </a:p>
          <a:p>
            <a:pPr marL="0" indent="0">
              <a:buNone/>
            </a:pPr>
            <a:endParaRPr lang="fr-FR" dirty="0"/>
          </a:p>
          <a:p>
            <a:pPr marL="0" indent="0">
              <a:buNone/>
            </a:pPr>
            <a:r>
              <a:rPr lang="fr-FR" dirty="0"/>
              <a:t>C'est la masse de substance nécessaire pour tuer 50 % des animaux dans un lot. </a:t>
            </a:r>
          </a:p>
          <a:p>
            <a:pPr marL="0" indent="0">
              <a:buNone/>
            </a:pPr>
            <a:endParaRPr lang="fr-FR" dirty="0"/>
          </a:p>
          <a:p>
            <a:pPr marL="0" indent="0">
              <a:buNone/>
            </a:pPr>
            <a:r>
              <a:rPr lang="fr-FR" dirty="0"/>
              <a:t>Unités :  mg de matière active par kg d'animal.</a:t>
            </a:r>
          </a:p>
          <a:p>
            <a:pPr marL="0" indent="0">
              <a:buNone/>
            </a:pPr>
            <a:endParaRPr lang="fr-FR" u="sng" dirty="0"/>
          </a:p>
          <a:p>
            <a:pPr marL="0" indent="0">
              <a:buNone/>
            </a:pPr>
            <a:r>
              <a:rPr lang="fr-FR" u="sng" dirty="0"/>
              <a:t>Expérimentation en labo</a:t>
            </a:r>
          </a:p>
          <a:p>
            <a:endParaRPr lang="fr-FR" dirty="0"/>
          </a:p>
          <a:p>
            <a:pPr>
              <a:buFont typeface="Wingdings" panose="05000000000000000000" pitchFamily="2" charset="2"/>
              <a:buChar char="q"/>
            </a:pPr>
            <a:r>
              <a:rPr lang="fr-FR" dirty="0">
                <a:solidFill>
                  <a:srgbClr val="FF0000"/>
                </a:solidFill>
              </a:rPr>
              <a:t>Calcul de la DL50 </a:t>
            </a:r>
            <a:r>
              <a:rPr lang="fr-FR" dirty="0"/>
              <a:t>:</a:t>
            </a:r>
          </a:p>
          <a:p>
            <a:pPr>
              <a:buNone/>
            </a:pPr>
            <a:r>
              <a:rPr lang="fr-FR" dirty="0"/>
              <a:t>		• Animaux de laboratoire:</a:t>
            </a:r>
          </a:p>
          <a:p>
            <a:pPr lvl="4">
              <a:buFont typeface="Wingdings" panose="05000000000000000000" pitchFamily="2" charset="2"/>
              <a:buChar char="ü"/>
            </a:pPr>
            <a:r>
              <a:rPr lang="fr-FR" sz="2900" dirty="0"/>
              <a:t>Rats</a:t>
            </a:r>
          </a:p>
          <a:p>
            <a:pPr lvl="4">
              <a:buFont typeface="Wingdings" panose="05000000000000000000" pitchFamily="2" charset="2"/>
              <a:buChar char="ü"/>
            </a:pPr>
            <a:r>
              <a:rPr lang="fr-FR" sz="2900" dirty="0"/>
              <a:t>Souris</a:t>
            </a:r>
          </a:p>
          <a:p>
            <a:pPr>
              <a:buNone/>
            </a:pPr>
            <a:endParaRPr lang="fr-FR" dirty="0"/>
          </a:p>
          <a:p>
            <a:pPr>
              <a:buNone/>
            </a:pPr>
            <a:r>
              <a:rPr lang="fr-FR" dirty="0"/>
              <a:t>		• Approche toxicité humaine :</a:t>
            </a:r>
          </a:p>
          <a:p>
            <a:pPr lvl="4">
              <a:buFont typeface="Wingdings" panose="05000000000000000000" pitchFamily="2" charset="2"/>
              <a:buChar char="ü"/>
            </a:pPr>
            <a:r>
              <a:rPr lang="fr-FR" sz="2900" dirty="0"/>
              <a:t>Essais complémentaires sur le porc </a:t>
            </a:r>
          </a:p>
          <a:p>
            <a:pPr>
              <a:buNone/>
            </a:pPr>
            <a:endParaRPr lang="fr-FR" dirty="0"/>
          </a:p>
          <a:p>
            <a:pPr>
              <a:buNone/>
            </a:pPr>
            <a:r>
              <a:rPr lang="fr-FR" dirty="0"/>
              <a:t>		• Essais sur d’autres animaux</a:t>
            </a:r>
          </a:p>
          <a:p>
            <a:pPr>
              <a:buNone/>
            </a:pPr>
            <a:r>
              <a:rPr lang="fr-FR" dirty="0"/>
              <a:t>(domestiques, faune sauvage)</a:t>
            </a:r>
          </a:p>
          <a:p>
            <a:endParaRPr lang="fr-FR" dirty="0"/>
          </a:p>
        </p:txBody>
      </p:sp>
      <p:sp>
        <p:nvSpPr>
          <p:cNvPr id="5" name="ZoneTexte 4"/>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 xmlns:a16="http://schemas.microsoft.com/office/drawing/2014/main" id="{A53730A9-E03F-46FD-A3D6-24806BA78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3068960"/>
            <a:ext cx="3153659" cy="2651770"/>
          </a:xfrm>
          <a:prstGeom prst="rect">
            <a:avLst/>
          </a:prstGeom>
        </p:spPr>
      </p:pic>
      <p:sp>
        <p:nvSpPr>
          <p:cNvPr id="8" name="ZoneTexte 7">
            <a:extLst>
              <a:ext uri="{FF2B5EF4-FFF2-40B4-BE49-F238E27FC236}">
                <a16:creationId xmlns="" xmlns:a16="http://schemas.microsoft.com/office/drawing/2014/main" id="{F0416469-505F-4206-BB96-9578A672E421}"/>
              </a:ext>
            </a:extLst>
          </p:cNvPr>
          <p:cNvSpPr txBox="1"/>
          <p:nvPr/>
        </p:nvSpPr>
        <p:spPr>
          <a:xfrm>
            <a:off x="307462" y="729569"/>
            <a:ext cx="1920334" cy="646331"/>
          </a:xfrm>
          <a:prstGeom prst="rect">
            <a:avLst/>
          </a:prstGeom>
          <a:noFill/>
        </p:spPr>
        <p:txBody>
          <a:bodyPr wrap="none" rtlCol="0">
            <a:spAutoFit/>
          </a:bodyPr>
          <a:lstStyle/>
          <a:p>
            <a:r>
              <a:rPr lang="fr-FR" u="sng" dirty="0">
                <a:solidFill>
                  <a:srgbClr val="FF0000"/>
                </a:solidFill>
              </a:rPr>
              <a:t>TOXICITE</a:t>
            </a:r>
            <a:r>
              <a:rPr lang="fr-FR" u="sng" dirty="0"/>
              <a:t> DES AVK:</a:t>
            </a:r>
          </a:p>
          <a:p>
            <a:endParaRPr lang="fr-FR" dirty="0"/>
          </a:p>
        </p:txBody>
      </p:sp>
      <p:sp>
        <p:nvSpPr>
          <p:cNvPr id="9" name="Flèche : courbe vers la droite 8">
            <a:extLst>
              <a:ext uri="{FF2B5EF4-FFF2-40B4-BE49-F238E27FC236}">
                <a16:creationId xmlns="" xmlns:a16="http://schemas.microsoft.com/office/drawing/2014/main" id="{B15C3566-FED2-4E77-9648-072ABC78F0A4}"/>
              </a:ext>
            </a:extLst>
          </p:cNvPr>
          <p:cNvSpPr/>
          <p:nvPr/>
        </p:nvSpPr>
        <p:spPr>
          <a:xfrm>
            <a:off x="64718" y="1375900"/>
            <a:ext cx="432048" cy="7569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e la date 1">
            <a:extLst>
              <a:ext uri="{FF2B5EF4-FFF2-40B4-BE49-F238E27FC236}">
                <a16:creationId xmlns="" xmlns:a16="http://schemas.microsoft.com/office/drawing/2014/main" id="{F381DAA0-D8EF-4897-B6A8-BD2F52D14918}"/>
              </a:ext>
            </a:extLst>
          </p:cNvPr>
          <p:cNvSpPr>
            <a:spLocks noGrp="1"/>
          </p:cNvSpPr>
          <p:nvPr>
            <p:ph type="dt" sz="half" idx="10"/>
          </p:nvPr>
        </p:nvSpPr>
        <p:spPr/>
        <p:txBody>
          <a:bodyPr/>
          <a:lstStyle/>
          <a:p>
            <a:fld id="{71AE1BA8-2B45-4756-B164-247CA38D8621}" type="datetime1">
              <a:rPr lang="fr-FR" smtClean="0"/>
              <a:t>24/10/2018</a:t>
            </a:fld>
            <a:endParaRPr lang="fr-FR" dirty="0"/>
          </a:p>
        </p:txBody>
      </p:sp>
      <p:sp>
        <p:nvSpPr>
          <p:cNvPr id="7" name="Espace réservé du numéro de diapositive 6">
            <a:extLst>
              <a:ext uri="{FF2B5EF4-FFF2-40B4-BE49-F238E27FC236}">
                <a16:creationId xmlns="" xmlns:a16="http://schemas.microsoft.com/office/drawing/2014/main" id="{50FB43A4-0A88-43B6-B20F-4F4AA79577AD}"/>
              </a:ext>
            </a:extLst>
          </p:cNvPr>
          <p:cNvSpPr>
            <a:spLocks noGrp="1"/>
          </p:cNvSpPr>
          <p:nvPr>
            <p:ph type="sldNum" sz="quarter" idx="12"/>
          </p:nvPr>
        </p:nvSpPr>
        <p:spPr/>
        <p:txBody>
          <a:bodyPr/>
          <a:lstStyle/>
          <a:p>
            <a:fld id="{8BA2FF6F-FEEF-4235-A332-D1B446A47BD9}" type="slidenum">
              <a:rPr lang="fr-FR" smtClean="0"/>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400600"/>
          </a:xfrm>
        </p:spPr>
        <p:txBody>
          <a:bodyPr>
            <a:normAutofit/>
          </a:bodyPr>
          <a:lstStyle/>
          <a:p>
            <a:pPr marL="0" indent="0">
              <a:buNone/>
            </a:pPr>
            <a:r>
              <a:rPr lang="fr-FR" dirty="0"/>
              <a:t> </a:t>
            </a:r>
          </a:p>
          <a:p>
            <a:pPr marL="0" indent="0">
              <a:buNone/>
            </a:pPr>
            <a:r>
              <a:rPr lang="fr-FR" sz="1500" dirty="0"/>
              <a:t>D’un point de vue opérationnel : </a:t>
            </a:r>
          </a:p>
          <a:p>
            <a:pPr marL="0" indent="0">
              <a:buNone/>
            </a:pPr>
            <a:endParaRPr lang="fr-FR" sz="1500" dirty="0"/>
          </a:p>
          <a:p>
            <a:pPr marL="0" indent="0">
              <a:buNone/>
            </a:pPr>
            <a:r>
              <a:rPr lang="fr-FR" sz="1500" dirty="0"/>
              <a:t>	DL100 : dose qui tue la totalité des individus cibles</a:t>
            </a:r>
          </a:p>
          <a:p>
            <a:endParaRPr lang="fr-FR" dirty="0"/>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 xmlns:a16="http://schemas.microsoft.com/office/drawing/2014/main" id="{A53730A9-E03F-46FD-A3D6-24806BA78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068960"/>
            <a:ext cx="3153659" cy="2651770"/>
          </a:xfrm>
          <a:prstGeom prst="rect">
            <a:avLst/>
          </a:prstGeom>
        </p:spPr>
      </p:pic>
      <p:sp>
        <p:nvSpPr>
          <p:cNvPr id="8" name="ZoneTexte 7">
            <a:extLst>
              <a:ext uri="{FF2B5EF4-FFF2-40B4-BE49-F238E27FC236}">
                <a16:creationId xmlns="" xmlns:a16="http://schemas.microsoft.com/office/drawing/2014/main" id="{F0416469-505F-4206-BB96-9578A672E421}"/>
              </a:ext>
            </a:extLst>
          </p:cNvPr>
          <p:cNvSpPr txBox="1"/>
          <p:nvPr/>
        </p:nvSpPr>
        <p:spPr>
          <a:xfrm>
            <a:off x="307462" y="729569"/>
            <a:ext cx="1920334" cy="646331"/>
          </a:xfrm>
          <a:prstGeom prst="rect">
            <a:avLst/>
          </a:prstGeom>
          <a:noFill/>
        </p:spPr>
        <p:txBody>
          <a:bodyPr wrap="none" rtlCol="0">
            <a:spAutoFit/>
          </a:bodyPr>
          <a:lstStyle/>
          <a:p>
            <a:r>
              <a:rPr lang="fr-FR" u="sng" dirty="0">
                <a:solidFill>
                  <a:srgbClr val="FF0000"/>
                </a:solidFill>
              </a:rPr>
              <a:t>TOXICITE</a:t>
            </a:r>
            <a:r>
              <a:rPr lang="fr-FR" u="sng" dirty="0"/>
              <a:t> DES AVK:</a:t>
            </a:r>
          </a:p>
          <a:p>
            <a:endParaRPr lang="fr-FR" dirty="0"/>
          </a:p>
        </p:txBody>
      </p:sp>
      <p:cxnSp>
        <p:nvCxnSpPr>
          <p:cNvPr id="10" name="Connecteur droit 9">
            <a:extLst>
              <a:ext uri="{FF2B5EF4-FFF2-40B4-BE49-F238E27FC236}">
                <a16:creationId xmlns="" xmlns:a16="http://schemas.microsoft.com/office/drawing/2014/main" id="{EDFB2602-D9AC-468E-BEE5-E11D9CB39079}"/>
              </a:ext>
            </a:extLst>
          </p:cNvPr>
          <p:cNvCxnSpPr>
            <a:cxnSpLocks/>
          </p:cNvCxnSpPr>
          <p:nvPr/>
        </p:nvCxnSpPr>
        <p:spPr>
          <a:xfrm flipV="1">
            <a:off x="6038850" y="3356992"/>
            <a:ext cx="1845518"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 xmlns:a16="http://schemas.microsoft.com/office/drawing/2014/main" id="{FEFD8097-7E26-412A-9607-9615764F2C78}"/>
              </a:ext>
            </a:extLst>
          </p:cNvPr>
          <p:cNvCxnSpPr>
            <a:cxnSpLocks/>
          </p:cNvCxnSpPr>
          <p:nvPr/>
        </p:nvCxnSpPr>
        <p:spPr>
          <a:xfrm>
            <a:off x="7884368" y="3318888"/>
            <a:ext cx="0" cy="2016224"/>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 xmlns:a16="http://schemas.microsoft.com/office/drawing/2014/main" id="{6D7C039A-6568-4ED0-8C03-33DB836951DD}"/>
              </a:ext>
            </a:extLst>
          </p:cNvPr>
          <p:cNvSpPr>
            <a:spLocks noGrp="1"/>
          </p:cNvSpPr>
          <p:nvPr>
            <p:ph type="dt" sz="half" idx="10"/>
          </p:nvPr>
        </p:nvSpPr>
        <p:spPr/>
        <p:txBody>
          <a:bodyPr/>
          <a:lstStyle/>
          <a:p>
            <a:fld id="{3F1F7CA0-DBB6-45BD-96CF-3C1E519145E8}" type="datetime1">
              <a:rPr lang="fr-FR" smtClean="0"/>
              <a:t>24/10/2018</a:t>
            </a:fld>
            <a:endParaRPr lang="fr-FR" dirty="0"/>
          </a:p>
        </p:txBody>
      </p:sp>
      <p:sp>
        <p:nvSpPr>
          <p:cNvPr id="7" name="Espace réservé du numéro de diapositive 6">
            <a:extLst>
              <a:ext uri="{FF2B5EF4-FFF2-40B4-BE49-F238E27FC236}">
                <a16:creationId xmlns="" xmlns:a16="http://schemas.microsoft.com/office/drawing/2014/main" id="{36D6FCDA-7865-4671-8418-574808241CF9}"/>
              </a:ext>
            </a:extLst>
          </p:cNvPr>
          <p:cNvSpPr>
            <a:spLocks noGrp="1"/>
          </p:cNvSpPr>
          <p:nvPr>
            <p:ph type="sldNum" sz="quarter" idx="12"/>
          </p:nvPr>
        </p:nvSpPr>
        <p:spPr/>
        <p:txBody>
          <a:bodyPr/>
          <a:lstStyle/>
          <a:p>
            <a:fld id="{8BA2FF6F-FEEF-4235-A332-D1B446A47BD9}" type="slidenum">
              <a:rPr lang="fr-FR" smtClean="0"/>
              <a:pPr/>
              <a:t>25</a:t>
            </a:fld>
            <a:endParaRPr lang="fr-FR" dirty="0"/>
          </a:p>
        </p:txBody>
      </p:sp>
      <p:sp>
        <p:nvSpPr>
          <p:cNvPr id="11" name="ZoneTexte 10"/>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extLst>
      <p:ext uri="{BB962C8B-B14F-4D97-AF65-F5344CB8AC3E}">
        <p14:creationId xmlns:p14="http://schemas.microsoft.com/office/powerpoint/2010/main" val="325750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400600"/>
          </a:xfrm>
        </p:spPr>
        <p:txBody>
          <a:bodyPr>
            <a:normAutofit/>
          </a:bodyPr>
          <a:lstStyle/>
          <a:p>
            <a:pPr marL="0" indent="0">
              <a:buNone/>
            </a:pPr>
            <a:r>
              <a:rPr lang="fr-FR" dirty="0"/>
              <a:t> </a:t>
            </a:r>
          </a:p>
          <a:p>
            <a:pPr marL="0" indent="0">
              <a:buNone/>
            </a:pPr>
            <a:endParaRPr lang="fr-FR" sz="1500" dirty="0"/>
          </a:p>
          <a:p>
            <a:pPr marL="0" indent="0">
              <a:buNone/>
            </a:pPr>
            <a:r>
              <a:rPr lang="fr-FR" sz="1500" dirty="0"/>
              <a:t>	</a:t>
            </a:r>
          </a:p>
          <a:p>
            <a:endParaRPr lang="fr-FR" dirty="0"/>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 xmlns:a16="http://schemas.microsoft.com/office/drawing/2014/main" id="{F0416469-505F-4206-BB96-9578A672E421}"/>
              </a:ext>
            </a:extLst>
          </p:cNvPr>
          <p:cNvSpPr txBox="1"/>
          <p:nvPr/>
        </p:nvSpPr>
        <p:spPr>
          <a:xfrm>
            <a:off x="307462" y="729569"/>
            <a:ext cx="1018869" cy="369332"/>
          </a:xfrm>
          <a:prstGeom prst="rect">
            <a:avLst/>
          </a:prstGeom>
          <a:noFill/>
        </p:spPr>
        <p:txBody>
          <a:bodyPr wrap="none" rtlCol="0">
            <a:spAutoFit/>
          </a:bodyPr>
          <a:lstStyle/>
          <a:p>
            <a:r>
              <a:rPr lang="fr-FR" u="sng" dirty="0">
                <a:solidFill>
                  <a:srgbClr val="FF0000"/>
                </a:solidFill>
              </a:rPr>
              <a:t>TOXICITE</a:t>
            </a:r>
            <a:endParaRPr lang="fr-FR" dirty="0"/>
          </a:p>
        </p:txBody>
      </p:sp>
      <p:graphicFrame>
        <p:nvGraphicFramePr>
          <p:cNvPr id="2" name="Tableau 1">
            <a:extLst>
              <a:ext uri="{FF2B5EF4-FFF2-40B4-BE49-F238E27FC236}">
                <a16:creationId xmlns="" xmlns:a16="http://schemas.microsoft.com/office/drawing/2014/main" id="{2379EF10-6EBB-469A-AB4F-0B455DC56DE6}"/>
              </a:ext>
            </a:extLst>
          </p:cNvPr>
          <p:cNvGraphicFramePr>
            <a:graphicFrameLocks noGrp="1"/>
          </p:cNvGraphicFramePr>
          <p:nvPr>
            <p:extLst>
              <p:ext uri="{D42A27DB-BD31-4B8C-83A1-F6EECF244321}">
                <p14:modId xmlns:p14="http://schemas.microsoft.com/office/powerpoint/2010/main" val="1461883161"/>
              </p:ext>
            </p:extLst>
          </p:nvPr>
        </p:nvGraphicFramePr>
        <p:xfrm>
          <a:off x="827584" y="1497015"/>
          <a:ext cx="6851601" cy="3581400"/>
        </p:xfrm>
        <a:graphic>
          <a:graphicData uri="http://schemas.openxmlformats.org/drawingml/2006/table">
            <a:tbl>
              <a:tblPr>
                <a:tableStyleId>{5C22544A-7EE6-4342-B048-85BDC9FD1C3A}</a:tableStyleId>
              </a:tblPr>
              <a:tblGrid>
                <a:gridCol w="1027113">
                  <a:extLst>
                    <a:ext uri="{9D8B030D-6E8A-4147-A177-3AD203B41FA5}">
                      <a16:colId xmlns="" xmlns:a16="http://schemas.microsoft.com/office/drawing/2014/main" val="3852394818"/>
                    </a:ext>
                  </a:extLst>
                </a:gridCol>
                <a:gridCol w="1547024">
                  <a:extLst>
                    <a:ext uri="{9D8B030D-6E8A-4147-A177-3AD203B41FA5}">
                      <a16:colId xmlns="" xmlns:a16="http://schemas.microsoft.com/office/drawing/2014/main" val="1399636562"/>
                    </a:ext>
                  </a:extLst>
                </a:gridCol>
                <a:gridCol w="1173094">
                  <a:extLst>
                    <a:ext uri="{9D8B030D-6E8A-4147-A177-3AD203B41FA5}">
                      <a16:colId xmlns="" xmlns:a16="http://schemas.microsoft.com/office/drawing/2014/main" val="2091456144"/>
                    </a:ext>
                  </a:extLst>
                </a:gridCol>
                <a:gridCol w="1050710">
                  <a:extLst>
                    <a:ext uri="{9D8B030D-6E8A-4147-A177-3AD203B41FA5}">
                      <a16:colId xmlns="" xmlns:a16="http://schemas.microsoft.com/office/drawing/2014/main" val="1228918594"/>
                    </a:ext>
                  </a:extLst>
                </a:gridCol>
                <a:gridCol w="1050710">
                  <a:extLst>
                    <a:ext uri="{9D8B030D-6E8A-4147-A177-3AD203B41FA5}">
                      <a16:colId xmlns="" xmlns:a16="http://schemas.microsoft.com/office/drawing/2014/main" val="82447293"/>
                    </a:ext>
                  </a:extLst>
                </a:gridCol>
                <a:gridCol w="1002950">
                  <a:extLst>
                    <a:ext uri="{9D8B030D-6E8A-4147-A177-3AD203B41FA5}">
                      <a16:colId xmlns="" xmlns:a16="http://schemas.microsoft.com/office/drawing/2014/main" val="3721199717"/>
                    </a:ext>
                  </a:extLst>
                </a:gridCol>
              </a:tblGrid>
              <a:tr h="190500">
                <a:tc>
                  <a:txBody>
                    <a:bodyPr/>
                    <a:lstStyle/>
                    <a:p>
                      <a:pPr algn="ctr" fontAlgn="ct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endParaRPr lang="fr-FR" sz="1100" b="1" i="0" u="none" strike="noStrike">
                        <a:solidFill>
                          <a:srgbClr val="000000"/>
                        </a:solidFill>
                        <a:effectLst/>
                        <a:latin typeface="Trebuchet MS" panose="020B0603020202020204" pitchFamily="34" charset="0"/>
                      </a:endParaRPr>
                    </a:p>
                  </a:txBody>
                  <a:tcPr marL="9525" marR="9525" marT="9525" marB="0" anchor="ctr"/>
                </a:tc>
                <a:tc gridSpan="3">
                  <a:txBody>
                    <a:bodyPr/>
                    <a:lstStyle/>
                    <a:p>
                      <a:pPr algn="ctr" fontAlgn="ctr"/>
                      <a:r>
                        <a:rPr lang="fr-FR" sz="1100" u="none" strike="noStrike">
                          <a:effectLst/>
                        </a:rPr>
                        <a:t>Voies d'administration</a:t>
                      </a:r>
                      <a:endParaRPr lang="fr-FR" sz="1100" b="1" i="0" u="none" strike="noStrike">
                        <a:solidFill>
                          <a:srgbClr val="000000"/>
                        </a:solidFill>
                        <a:effectLst/>
                        <a:latin typeface="Trebuchet MS" panose="020B0603020202020204" pitchFamily="34" charset="0"/>
                      </a:endParaRPr>
                    </a:p>
                  </a:txBody>
                  <a:tcPr marL="9525" marR="9525" marT="9525" marB="0" anchor="ctr"/>
                </a:tc>
                <a:tc hMerge="1">
                  <a:txBody>
                    <a:bodyPr/>
                    <a:lstStyle/>
                    <a:p>
                      <a:endParaRPr lang="fr-FR"/>
                    </a:p>
                  </a:txBody>
                  <a:tcPr/>
                </a:tc>
                <a:tc hMerge="1">
                  <a:txBody>
                    <a:bodyPr/>
                    <a:lstStyle/>
                    <a:p>
                      <a:endParaRPr lang="fr-FR"/>
                    </a:p>
                  </a:txBody>
                  <a:tcPr/>
                </a:tc>
                <a:tc>
                  <a:txBody>
                    <a:bodyPr/>
                    <a:lstStyle/>
                    <a:p>
                      <a:pPr algn="ctr" fontAlgn="ctr"/>
                      <a:r>
                        <a:rPr lang="fr-FR" sz="1100" u="none" strike="noStrike">
                          <a:effectLst/>
                        </a:rPr>
                        <a:t> </a:t>
                      </a:r>
                      <a:endParaRPr lang="fr-FR" sz="1100" b="1"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3111100514"/>
                  </a:ext>
                </a:extLst>
              </a:tr>
              <a:tr h="247650">
                <a:tc rowSpan="2">
                  <a:txBody>
                    <a:bodyPr/>
                    <a:lstStyle/>
                    <a:p>
                      <a:pPr algn="l" fontAlgn="ctr"/>
                      <a:endParaRPr lang="fr-FR" sz="1100" b="0" i="0" u="none" strike="noStrike">
                        <a:solidFill>
                          <a:srgbClr val="000000"/>
                        </a:solidFill>
                        <a:effectLst/>
                        <a:latin typeface="Trebuchet MS" panose="020B0603020202020204" pitchFamily="34" charset="0"/>
                      </a:endParaRPr>
                    </a:p>
                  </a:txBody>
                  <a:tcPr marL="9525" marR="9525" marT="9525" marB="0" anchor="ctr"/>
                </a:tc>
                <a:tc rowSpan="2">
                  <a:txBody>
                    <a:bodyPr/>
                    <a:lstStyle/>
                    <a:p>
                      <a:pPr algn="l" fontAlgn="ctr"/>
                      <a:endParaRPr lang="fr-FR" sz="1100" b="0" i="0" u="none" strike="noStrike">
                        <a:solidFill>
                          <a:srgbClr val="000000"/>
                        </a:solidFill>
                        <a:effectLst/>
                        <a:latin typeface="Trebuchet MS" panose="020B0603020202020204" pitchFamily="34" charset="0"/>
                      </a:endParaRPr>
                    </a:p>
                  </a:txBody>
                  <a:tcPr marL="9525" marR="9525" marT="9525" marB="0" anchor="ctr"/>
                </a:tc>
                <a:tc rowSpan="2">
                  <a:txBody>
                    <a:bodyPr/>
                    <a:lstStyle/>
                    <a:p>
                      <a:pPr algn="ctr" fontAlgn="ctr"/>
                      <a:r>
                        <a:rPr lang="fr-FR" sz="1100" u="none" strike="noStrike">
                          <a:effectLst/>
                        </a:rPr>
                        <a:t>DL</a:t>
                      </a:r>
                      <a:r>
                        <a:rPr lang="fr-FR" sz="1100" u="none" strike="noStrike" baseline="-25000">
                          <a:effectLst/>
                        </a:rPr>
                        <a:t>50</a:t>
                      </a:r>
                      <a:r>
                        <a:rPr lang="fr-FR" sz="1100" u="none" strike="noStrike">
                          <a:effectLst/>
                        </a:rPr>
                        <a:t> orale</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CL</a:t>
                      </a:r>
                      <a:r>
                        <a:rPr lang="fr-FR" sz="1100" u="none" strike="noStrike" baseline="-25000">
                          <a:effectLst/>
                        </a:rPr>
                        <a:t>50</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DL</a:t>
                      </a:r>
                      <a:r>
                        <a:rPr lang="fr-FR" sz="1100" u="none" strike="noStrike" baseline="-25000">
                          <a:effectLst/>
                        </a:rPr>
                        <a:t>50</a:t>
                      </a:r>
                      <a:endParaRPr lang="fr-FR" sz="1100" b="1" i="0" u="none" strike="noStrike">
                        <a:solidFill>
                          <a:srgbClr val="000000"/>
                        </a:solidFill>
                        <a:effectLst/>
                        <a:latin typeface="Trebuchet MS" panose="020B0603020202020204" pitchFamily="34" charset="0"/>
                      </a:endParaRPr>
                    </a:p>
                  </a:txBody>
                  <a:tcPr marL="9525" marR="9525" marT="9525" marB="0" anchor="ctr"/>
                </a:tc>
                <a:tc rowSpan="2">
                  <a:txBody>
                    <a:bodyPr/>
                    <a:lstStyle/>
                    <a:p>
                      <a:pPr algn="l" fontAlgn="ctr"/>
                      <a:r>
                        <a:rPr lang="fr-FR" sz="1100" u="none" strike="noStrike">
                          <a:effectLst/>
                        </a:rPr>
                        <a:t> </a:t>
                      </a:r>
                      <a:endParaRPr lang="fr-FR" sz="11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2237216823"/>
                  </a:ext>
                </a:extLst>
              </a:tr>
              <a:tr h="20955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100" u="none" strike="noStrike">
                          <a:effectLst/>
                        </a:rPr>
                        <a:t>Inhalation</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cutanée</a:t>
                      </a:r>
                      <a:endParaRPr lang="fr-FR" sz="1100" b="1" i="0" u="none" strike="noStrike">
                        <a:solidFill>
                          <a:srgbClr val="000000"/>
                        </a:solidFill>
                        <a:effectLst/>
                        <a:latin typeface="Trebuchet MS" panose="020B0603020202020204" pitchFamily="34" charset="0"/>
                      </a:endParaRPr>
                    </a:p>
                  </a:txBody>
                  <a:tcPr marL="9525" marR="9525" marT="9525" marB="0" anchor="ctr"/>
                </a:tc>
                <a:tc vMerge="1">
                  <a:txBody>
                    <a:bodyPr/>
                    <a:lstStyle/>
                    <a:p>
                      <a:endParaRPr lang="fr-FR"/>
                    </a:p>
                  </a:txBody>
                  <a:tcPr/>
                </a:tc>
                <a:extLst>
                  <a:ext uri="{0D108BD9-81ED-4DB2-BD59-A6C34878D82A}">
                    <a16:rowId xmlns="" xmlns:a16="http://schemas.microsoft.com/office/drawing/2014/main" val="863386373"/>
                  </a:ext>
                </a:extLst>
              </a:tr>
              <a:tr h="838200">
                <a:tc>
                  <a:txBody>
                    <a:bodyPr/>
                    <a:lstStyle/>
                    <a:p>
                      <a:pPr algn="ctr" fontAlgn="ctr"/>
                      <a:r>
                        <a:rPr lang="fr-FR" sz="1100" u="none" strike="noStrike" dirty="0">
                          <a:effectLst/>
                        </a:rPr>
                        <a:t>Indice de toxicité</a:t>
                      </a:r>
                      <a:endParaRPr lang="fr-FR" sz="11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Terme couramment utilisé</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(une seule dose à des rats) mg/kg</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(exposition de rats pendant 4 heures) ppm</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(une seule application sur la peau des lapins) mg/kg</a:t>
                      </a:r>
                      <a:endParaRPr lang="fr-FR" sz="11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Dose probablement létale chez les humains</a:t>
                      </a:r>
                      <a:endParaRPr lang="fr-FR" sz="1100" b="1"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985672303"/>
                  </a:ext>
                </a:extLst>
              </a:tr>
              <a:tr h="628650">
                <a:tc>
                  <a:txBody>
                    <a:bodyPr/>
                    <a:lstStyle/>
                    <a:p>
                      <a:pPr algn="ctr" fontAlgn="ctr"/>
                      <a:r>
                        <a:rPr lang="fr-FR" sz="1100" u="none" strike="noStrike" dirty="0">
                          <a:effectLst/>
                        </a:rPr>
                        <a:t>1</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Extrêmement toxique</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0000"/>
                    </a:solidFill>
                  </a:tcPr>
                </a:tc>
                <a:tc>
                  <a:txBody>
                    <a:bodyPr/>
                    <a:lstStyle/>
                    <a:p>
                      <a:pPr algn="ctr" fontAlgn="ctr"/>
                      <a:r>
                        <a:rPr lang="fr-FR" sz="1100" u="none" strike="noStrike" dirty="0">
                          <a:effectLst/>
                        </a:rPr>
                        <a:t>1 ou moins</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 ou moins</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5 ou moins</a:t>
                      </a:r>
                      <a:endParaRPr lang="fr-FR" sz="11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1 grain (une pincée, une goutte)</a:t>
                      </a:r>
                      <a:endParaRPr lang="fr-FR" sz="11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4151246930"/>
                  </a:ext>
                </a:extLst>
              </a:tr>
              <a:tr h="419100">
                <a:tc>
                  <a:txBody>
                    <a:bodyPr/>
                    <a:lstStyle/>
                    <a:p>
                      <a:pPr algn="ctr" fontAlgn="ctr"/>
                      <a:r>
                        <a:rPr lang="fr-FR" sz="1100" u="none" strike="noStrike" dirty="0">
                          <a:effectLst/>
                        </a:rPr>
                        <a:t>2</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Hautement toxique</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3300"/>
                    </a:solidFill>
                  </a:tcPr>
                </a:tc>
                <a:tc>
                  <a:txBody>
                    <a:bodyPr/>
                    <a:lstStyle/>
                    <a:p>
                      <a:pPr algn="ctr" fontAlgn="ctr"/>
                      <a:r>
                        <a:rPr lang="fr-FR" sz="1100" u="none" strike="noStrike" dirty="0">
                          <a:effectLst/>
                        </a:rPr>
                        <a:t>1 à 50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 à 100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5 à 43</a:t>
                      </a:r>
                      <a:endParaRPr lang="fr-FR" sz="11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4 mL (1 c. à café)</a:t>
                      </a:r>
                      <a:endParaRPr lang="fr-FR" sz="11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4181235564"/>
                  </a:ext>
                </a:extLst>
              </a:tr>
              <a:tr h="209550">
                <a:tc>
                  <a:txBody>
                    <a:bodyPr/>
                    <a:lstStyle/>
                    <a:p>
                      <a:pPr algn="ctr" fontAlgn="ctr"/>
                      <a:r>
                        <a:rPr lang="fr-FR" sz="1100" u="none" strike="noStrike" dirty="0">
                          <a:effectLst/>
                        </a:rPr>
                        <a:t>3</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Modérément toxique</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6600"/>
                    </a:solidFill>
                  </a:tcPr>
                </a:tc>
                <a:tc>
                  <a:txBody>
                    <a:bodyPr/>
                    <a:lstStyle/>
                    <a:p>
                      <a:pPr algn="ctr" fontAlgn="ctr"/>
                      <a:r>
                        <a:rPr lang="fr-FR" sz="1100" u="none" strike="noStrike" dirty="0">
                          <a:effectLst/>
                        </a:rPr>
                        <a:t>50 à 500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100 à 1000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44 à 340</a:t>
                      </a:r>
                      <a:endParaRPr lang="fr-FR" sz="11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30 mL </a:t>
                      </a:r>
                      <a:endParaRPr lang="fr-FR" sz="11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3999974967"/>
                  </a:ext>
                </a:extLst>
              </a:tr>
              <a:tr h="209550">
                <a:tc>
                  <a:txBody>
                    <a:bodyPr/>
                    <a:lstStyle/>
                    <a:p>
                      <a:pPr algn="ctr" fontAlgn="ctr"/>
                      <a:r>
                        <a:rPr lang="fr-FR" sz="1100" u="none" strike="noStrike" dirty="0">
                          <a:effectLst/>
                        </a:rPr>
                        <a:t>4</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Légèrement toxique</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9900"/>
                    </a:solidFill>
                  </a:tcPr>
                </a:tc>
                <a:tc>
                  <a:txBody>
                    <a:bodyPr/>
                    <a:lstStyle/>
                    <a:p>
                      <a:pPr algn="ctr" fontAlgn="ctr"/>
                      <a:r>
                        <a:rPr lang="fr-FR" sz="1100" u="none" strike="noStrike" dirty="0">
                          <a:effectLst/>
                        </a:rPr>
                        <a:t>500 à 5000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1000 à 10 000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350 à 2810</a:t>
                      </a:r>
                      <a:endParaRPr lang="fr-FR" sz="11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a:effectLst/>
                        </a:rPr>
                        <a:t>0,6 L</a:t>
                      </a:r>
                      <a:endParaRPr lang="fr-FR" sz="11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311448866"/>
                  </a:ext>
                </a:extLst>
              </a:tr>
              <a:tr h="419100">
                <a:tc>
                  <a:txBody>
                    <a:bodyPr/>
                    <a:lstStyle/>
                    <a:p>
                      <a:pPr algn="ctr" fontAlgn="ctr"/>
                      <a:r>
                        <a:rPr lang="fr-FR" sz="1100" u="none" strike="noStrike" dirty="0">
                          <a:effectLst/>
                        </a:rPr>
                        <a:t>5</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Presque pas toxique</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C000"/>
                    </a:solidFill>
                  </a:tcPr>
                </a:tc>
                <a:tc>
                  <a:txBody>
                    <a:bodyPr/>
                    <a:lstStyle/>
                    <a:p>
                      <a:pPr algn="ctr" fontAlgn="ctr"/>
                      <a:r>
                        <a:rPr lang="fr-FR" sz="1100" u="none" strike="noStrike" dirty="0">
                          <a:effectLst/>
                        </a:rPr>
                        <a:t>5000 à 15 000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10 000 à 100 000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2820 à 22 590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 litre</a:t>
                      </a:r>
                      <a:endParaRPr lang="fr-FR" sz="11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1815644807"/>
                  </a:ext>
                </a:extLst>
              </a:tr>
              <a:tr h="209550">
                <a:tc>
                  <a:txBody>
                    <a:bodyPr/>
                    <a:lstStyle/>
                    <a:p>
                      <a:pPr algn="ctr" fontAlgn="ctr"/>
                      <a:r>
                        <a:rPr lang="fr-FR" sz="1100" u="none" strike="noStrike" dirty="0">
                          <a:effectLst/>
                        </a:rPr>
                        <a:t>6</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Relativement inoffensif</a:t>
                      </a:r>
                      <a:endParaRPr lang="fr-FR" sz="1100" b="0" i="0" u="none" strike="noStrike" dirty="0">
                        <a:solidFill>
                          <a:srgbClr val="000000"/>
                        </a:solidFill>
                        <a:effectLst/>
                        <a:latin typeface="Trebuchet MS" panose="020B0603020202020204" pitchFamily="34" charset="0"/>
                      </a:endParaRPr>
                    </a:p>
                  </a:txBody>
                  <a:tcPr marL="9525" marR="9525" marT="9525" marB="0" anchor="ctr">
                    <a:solidFill>
                      <a:srgbClr val="FFFF00"/>
                    </a:solidFill>
                  </a:tcPr>
                </a:tc>
                <a:tc>
                  <a:txBody>
                    <a:bodyPr/>
                    <a:lstStyle/>
                    <a:p>
                      <a:pPr algn="ctr" fontAlgn="ctr"/>
                      <a:r>
                        <a:rPr lang="fr-FR" sz="1100" u="none" strike="noStrike" dirty="0">
                          <a:effectLst/>
                        </a:rPr>
                        <a:t>15 000 ou plus</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100 000</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22 600 ou plus</a:t>
                      </a:r>
                      <a:endParaRPr lang="fr-FR" sz="11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fr-FR" sz="1100" u="none" strike="noStrike" dirty="0">
                          <a:effectLst/>
                        </a:rPr>
                        <a:t>1 litre</a:t>
                      </a:r>
                      <a:endParaRPr lang="fr-FR" sz="11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 xmlns:a16="http://schemas.microsoft.com/office/drawing/2014/main" val="4271053375"/>
                  </a:ext>
                </a:extLst>
              </a:tr>
            </a:tbl>
          </a:graphicData>
        </a:graphic>
      </p:graphicFrame>
      <p:sp>
        <p:nvSpPr>
          <p:cNvPr id="4" name="Espace réservé de la date 3">
            <a:extLst>
              <a:ext uri="{FF2B5EF4-FFF2-40B4-BE49-F238E27FC236}">
                <a16:creationId xmlns="" xmlns:a16="http://schemas.microsoft.com/office/drawing/2014/main" id="{EEC5818F-9661-4A54-A884-BFDA155294C4}"/>
              </a:ext>
            </a:extLst>
          </p:cNvPr>
          <p:cNvSpPr>
            <a:spLocks noGrp="1"/>
          </p:cNvSpPr>
          <p:nvPr>
            <p:ph type="dt" sz="half" idx="10"/>
          </p:nvPr>
        </p:nvSpPr>
        <p:spPr/>
        <p:txBody>
          <a:bodyPr/>
          <a:lstStyle/>
          <a:p>
            <a:fld id="{8C714B2F-13D4-427F-968D-009A823887A9}" type="datetime1">
              <a:rPr lang="fr-FR" smtClean="0"/>
              <a:t>24/10/2018</a:t>
            </a:fld>
            <a:endParaRPr lang="fr-FR" dirty="0"/>
          </a:p>
        </p:txBody>
      </p:sp>
      <p:sp>
        <p:nvSpPr>
          <p:cNvPr id="7" name="Espace réservé du numéro de diapositive 6">
            <a:extLst>
              <a:ext uri="{FF2B5EF4-FFF2-40B4-BE49-F238E27FC236}">
                <a16:creationId xmlns="" xmlns:a16="http://schemas.microsoft.com/office/drawing/2014/main" id="{DDB803D8-DD2B-43AA-A52F-B7C95E020FE2}"/>
              </a:ext>
            </a:extLst>
          </p:cNvPr>
          <p:cNvSpPr>
            <a:spLocks noGrp="1"/>
          </p:cNvSpPr>
          <p:nvPr>
            <p:ph type="sldNum" sz="quarter" idx="12"/>
          </p:nvPr>
        </p:nvSpPr>
        <p:spPr/>
        <p:txBody>
          <a:bodyPr/>
          <a:lstStyle/>
          <a:p>
            <a:fld id="{8BA2FF6F-FEEF-4235-A332-D1B446A47BD9}" type="slidenum">
              <a:rPr lang="fr-FR" smtClean="0"/>
              <a:pPr/>
              <a:t>26</a:t>
            </a:fld>
            <a:endParaRPr lang="fr-FR" dirty="0"/>
          </a:p>
        </p:txBody>
      </p:sp>
      <p:sp>
        <p:nvSpPr>
          <p:cNvPr id="9" name="ZoneTexte 8"/>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extLst>
      <p:ext uri="{BB962C8B-B14F-4D97-AF65-F5344CB8AC3E}">
        <p14:creationId xmlns:p14="http://schemas.microsoft.com/office/powerpoint/2010/main" val="2035792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4525963"/>
          </a:xfrm>
        </p:spPr>
        <p:txBody>
          <a:bodyPr>
            <a:normAutofit lnSpcReduction="10000"/>
          </a:bodyPr>
          <a:lstStyle/>
          <a:p>
            <a:r>
              <a:rPr lang="fr-FR" dirty="0"/>
              <a:t>Notion de Dose Létale </a:t>
            </a:r>
          </a:p>
          <a:p>
            <a:r>
              <a:rPr lang="fr-FR" dirty="0"/>
              <a:t>DL =&gt; dose qui provoque la mort</a:t>
            </a:r>
          </a:p>
          <a:p>
            <a:pPr>
              <a:buFont typeface="Symbol"/>
              <a:buChar char="Þ"/>
            </a:pPr>
            <a:r>
              <a:rPr lang="fr-FR" dirty="0"/>
              <a:t>Ici : dose létale par ingestion</a:t>
            </a:r>
          </a:p>
          <a:p>
            <a:pPr>
              <a:buFont typeface="Symbol"/>
              <a:buChar char="Þ"/>
            </a:pPr>
            <a:endParaRPr lang="fr-FR" dirty="0"/>
          </a:p>
          <a:p>
            <a:pPr>
              <a:buNone/>
            </a:pPr>
            <a:r>
              <a:rPr lang="fr-FR" dirty="0"/>
              <a:t>• Autres possibilités :</a:t>
            </a:r>
          </a:p>
          <a:p>
            <a:pPr>
              <a:buNone/>
            </a:pPr>
            <a:r>
              <a:rPr lang="fr-FR" dirty="0"/>
              <a:t>– Concentration létale :</a:t>
            </a:r>
          </a:p>
          <a:p>
            <a:pPr>
              <a:buNone/>
            </a:pPr>
            <a:r>
              <a:rPr lang="fr-FR" dirty="0"/>
              <a:t>=&gt; CL par inhalation</a:t>
            </a:r>
          </a:p>
          <a:p>
            <a:pPr>
              <a:buNone/>
            </a:pPr>
            <a:r>
              <a:rPr lang="fr-FR" dirty="0"/>
              <a:t> =&gt; DL cutanée (peau)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 xmlns:a16="http://schemas.microsoft.com/office/drawing/2014/main" id="{45B63DE5-ED4E-4778-8FBA-3E1A3F076116}"/>
              </a:ext>
            </a:extLst>
          </p:cNvPr>
          <p:cNvPicPr>
            <a:picLocks noChangeAspect="1"/>
          </p:cNvPicPr>
          <p:nvPr/>
        </p:nvPicPr>
        <p:blipFill>
          <a:blip r:embed="rId3"/>
          <a:stretch>
            <a:fillRect/>
          </a:stretch>
        </p:blipFill>
        <p:spPr>
          <a:xfrm rot="764818">
            <a:off x="5873300" y="3408550"/>
            <a:ext cx="2110358" cy="3022545"/>
          </a:xfrm>
          <a:prstGeom prst="rect">
            <a:avLst/>
          </a:prstGeom>
        </p:spPr>
      </p:pic>
      <p:pic>
        <p:nvPicPr>
          <p:cNvPr id="7" name="Image 6">
            <a:extLst>
              <a:ext uri="{FF2B5EF4-FFF2-40B4-BE49-F238E27FC236}">
                <a16:creationId xmlns="" xmlns:a16="http://schemas.microsoft.com/office/drawing/2014/main" id="{80BA8F91-E624-4C4A-AB28-E20A5AAE6C76}"/>
              </a:ext>
            </a:extLst>
          </p:cNvPr>
          <p:cNvPicPr>
            <a:picLocks noChangeAspect="1"/>
          </p:cNvPicPr>
          <p:nvPr/>
        </p:nvPicPr>
        <p:blipFill>
          <a:blip r:embed="rId3"/>
          <a:stretch>
            <a:fillRect/>
          </a:stretch>
        </p:blipFill>
        <p:spPr>
          <a:xfrm rot="764818">
            <a:off x="5896458" y="3429384"/>
            <a:ext cx="2110358" cy="3022545"/>
          </a:xfrm>
          <a:prstGeom prst="rect">
            <a:avLst/>
          </a:prstGeom>
        </p:spPr>
      </p:pic>
      <p:sp>
        <p:nvSpPr>
          <p:cNvPr id="4" name="Espace réservé de la date 3">
            <a:extLst>
              <a:ext uri="{FF2B5EF4-FFF2-40B4-BE49-F238E27FC236}">
                <a16:creationId xmlns="" xmlns:a16="http://schemas.microsoft.com/office/drawing/2014/main" id="{9A4E036F-40BA-4B00-B561-3B0B08D2BC3C}"/>
              </a:ext>
            </a:extLst>
          </p:cNvPr>
          <p:cNvSpPr>
            <a:spLocks noGrp="1"/>
          </p:cNvSpPr>
          <p:nvPr>
            <p:ph type="dt" sz="half" idx="10"/>
          </p:nvPr>
        </p:nvSpPr>
        <p:spPr/>
        <p:txBody>
          <a:bodyPr/>
          <a:lstStyle/>
          <a:p>
            <a:fld id="{D91E7534-DFE3-4795-AAF3-F6EFCEB4A3CC}" type="datetime1">
              <a:rPr lang="fr-FR" smtClean="0"/>
              <a:t>24/10/2018</a:t>
            </a:fld>
            <a:endParaRPr lang="fr-FR" dirty="0"/>
          </a:p>
        </p:txBody>
      </p:sp>
      <p:sp>
        <p:nvSpPr>
          <p:cNvPr id="8" name="Espace réservé du numéro de diapositive 7">
            <a:extLst>
              <a:ext uri="{FF2B5EF4-FFF2-40B4-BE49-F238E27FC236}">
                <a16:creationId xmlns="" xmlns:a16="http://schemas.microsoft.com/office/drawing/2014/main" id="{2420910A-AC01-48C0-9AE4-4446A0A2E88E}"/>
              </a:ext>
            </a:extLst>
          </p:cNvPr>
          <p:cNvSpPr>
            <a:spLocks noGrp="1"/>
          </p:cNvSpPr>
          <p:nvPr>
            <p:ph type="sldNum" sz="quarter" idx="12"/>
          </p:nvPr>
        </p:nvSpPr>
        <p:spPr/>
        <p:txBody>
          <a:bodyPr/>
          <a:lstStyle/>
          <a:p>
            <a:fld id="{8BA2FF6F-FEEF-4235-A332-D1B446A47BD9}" type="slidenum">
              <a:rPr lang="fr-FR" smtClean="0"/>
              <a:pPr/>
              <a:t>27</a:t>
            </a:fld>
            <a:endParaRPr lang="fr-FR" dirty="0"/>
          </a:p>
        </p:txBody>
      </p:sp>
      <p:sp>
        <p:nvSpPr>
          <p:cNvPr id="9" name="ZoneTexte 8"/>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 xmlns:a16="http://schemas.microsoft.com/office/drawing/2014/main" id="{9A4E036F-40BA-4B00-B561-3B0B08D2BC3C}"/>
              </a:ext>
            </a:extLst>
          </p:cNvPr>
          <p:cNvSpPr>
            <a:spLocks noGrp="1"/>
          </p:cNvSpPr>
          <p:nvPr>
            <p:ph type="dt" sz="half" idx="10"/>
          </p:nvPr>
        </p:nvSpPr>
        <p:spPr/>
        <p:txBody>
          <a:bodyPr/>
          <a:lstStyle/>
          <a:p>
            <a:fld id="{D91E7534-DFE3-4795-AAF3-F6EFCEB4A3CC}" type="datetime1">
              <a:rPr lang="fr-FR" smtClean="0"/>
              <a:t>24/10/2018</a:t>
            </a:fld>
            <a:endParaRPr lang="fr-FR" dirty="0"/>
          </a:p>
        </p:txBody>
      </p:sp>
      <p:sp>
        <p:nvSpPr>
          <p:cNvPr id="8" name="Espace réservé du numéro de diapositive 7">
            <a:extLst>
              <a:ext uri="{FF2B5EF4-FFF2-40B4-BE49-F238E27FC236}">
                <a16:creationId xmlns="" xmlns:a16="http://schemas.microsoft.com/office/drawing/2014/main" id="{2420910A-AC01-48C0-9AE4-4446A0A2E88E}"/>
              </a:ext>
            </a:extLst>
          </p:cNvPr>
          <p:cNvSpPr>
            <a:spLocks noGrp="1"/>
          </p:cNvSpPr>
          <p:nvPr>
            <p:ph type="sldNum" sz="quarter" idx="12"/>
          </p:nvPr>
        </p:nvSpPr>
        <p:spPr/>
        <p:txBody>
          <a:bodyPr/>
          <a:lstStyle/>
          <a:p>
            <a:fld id="{8BA2FF6F-FEEF-4235-A332-D1B446A47BD9}" type="slidenum">
              <a:rPr lang="fr-FR" smtClean="0"/>
              <a:pPr/>
              <a:t>28</a:t>
            </a:fld>
            <a:endParaRPr lang="fr-FR" dirty="0"/>
          </a:p>
        </p:txBody>
      </p:sp>
      <p:sp>
        <p:nvSpPr>
          <p:cNvPr id="9" name="Rectangle 8"/>
          <p:cNvSpPr/>
          <p:nvPr/>
        </p:nvSpPr>
        <p:spPr>
          <a:xfrm>
            <a:off x="54754" y="872543"/>
            <a:ext cx="8477686" cy="992579"/>
          </a:xfrm>
          <a:prstGeom prst="rect">
            <a:avLst/>
          </a:prstGeom>
        </p:spPr>
        <p:txBody>
          <a:bodyPr wrap="square">
            <a:spAutoFit/>
          </a:bodyPr>
          <a:lstStyle/>
          <a:p>
            <a:r>
              <a:rPr lang="fr-FR" sz="1600" dirty="0">
                <a:solidFill>
                  <a:srgbClr val="000000"/>
                </a:solidFill>
                <a:latin typeface="Arial" panose="020B0604020202020204" pitchFamily="34" charset="0"/>
              </a:rPr>
              <a:t>Bayer </a:t>
            </a:r>
            <a:r>
              <a:rPr lang="fr-FR" sz="1600" dirty="0" err="1">
                <a:solidFill>
                  <a:srgbClr val="000000"/>
                </a:solidFill>
                <a:latin typeface="Arial" panose="020B0604020202020204" pitchFamily="34" charset="0"/>
              </a:rPr>
              <a:t>Environmental</a:t>
            </a:r>
            <a:r>
              <a:rPr lang="fr-FR" sz="1600" dirty="0">
                <a:solidFill>
                  <a:srgbClr val="000000"/>
                </a:solidFill>
                <a:latin typeface="Arial" panose="020B0604020202020204" pitchFamily="34" charset="0"/>
              </a:rPr>
              <a:t> </a:t>
            </a:r>
            <a:r>
              <a:rPr lang="fr-FR" sz="1600" dirty="0" smtClean="0">
                <a:solidFill>
                  <a:srgbClr val="000000"/>
                </a:solidFill>
                <a:latin typeface="Arial" panose="020B0604020202020204" pitchFamily="34" charset="0"/>
              </a:rPr>
              <a:t>Science</a:t>
            </a:r>
            <a:endParaRPr lang="fr-FR" sz="1600" b="1" dirty="0" smtClean="0">
              <a:latin typeface="Arial" panose="020B0604020202020204" pitchFamily="34" charset="0"/>
            </a:endParaRPr>
          </a:p>
          <a:p>
            <a:r>
              <a:rPr lang="fr-FR" sz="1600" b="1" dirty="0" smtClean="0">
                <a:latin typeface="Arial" panose="020B0604020202020204" pitchFamily="34" charset="0"/>
              </a:rPr>
              <a:t>FICHE </a:t>
            </a:r>
            <a:r>
              <a:rPr lang="fr-FR" sz="1600" b="1" dirty="0">
                <a:latin typeface="Arial" panose="020B0604020202020204" pitchFamily="34" charset="0"/>
              </a:rPr>
              <a:t>DE DONNÉES DE SÉCURITÉ </a:t>
            </a:r>
            <a:r>
              <a:rPr lang="fr-FR" sz="1050" dirty="0">
                <a:latin typeface="Arial" panose="020B0604020202020204" pitchFamily="34" charset="0"/>
              </a:rPr>
              <a:t>conformément au </a:t>
            </a:r>
            <a:r>
              <a:rPr lang="fr-FR" sz="1050" dirty="0" smtClean="0">
                <a:latin typeface="Arial" panose="020B0604020202020204" pitchFamily="34" charset="0"/>
              </a:rPr>
              <a:t>Règlement (</a:t>
            </a:r>
            <a:r>
              <a:rPr lang="fr-FR" sz="1050" dirty="0">
                <a:latin typeface="Arial" panose="020B0604020202020204" pitchFamily="34" charset="0"/>
              </a:rPr>
              <a:t>CE) No. 1907/2006</a:t>
            </a:r>
          </a:p>
          <a:p>
            <a:r>
              <a:rPr lang="fr-FR" sz="1600" b="1" dirty="0">
                <a:latin typeface="Arial" panose="020B0604020202020204" pitchFamily="34" charset="0"/>
              </a:rPr>
              <a:t>AQUAPY </a:t>
            </a:r>
            <a:r>
              <a:rPr lang="fr-FR" sz="1600" b="1" dirty="0" smtClean="0">
                <a:latin typeface="Arial" panose="020B0604020202020204" pitchFamily="34" charset="0"/>
              </a:rPr>
              <a:t>					</a:t>
            </a:r>
            <a:r>
              <a:rPr lang="fr-FR" sz="1050" dirty="0" smtClean="0">
                <a:latin typeface="Arial" panose="020B0604020202020204" pitchFamily="34" charset="0"/>
              </a:rPr>
              <a:t>Version </a:t>
            </a:r>
            <a:r>
              <a:rPr lang="fr-FR" sz="1050" dirty="0">
                <a:latin typeface="Arial" panose="020B0604020202020204" pitchFamily="34" charset="0"/>
              </a:rPr>
              <a:t>9 / F Date de révision: 28.07.2016</a:t>
            </a:r>
          </a:p>
          <a:p>
            <a:r>
              <a:rPr lang="fr-FR" sz="900" dirty="0" smtClean="0">
                <a:latin typeface="Arial" panose="020B0604020202020204" pitchFamily="34" charset="0"/>
              </a:rPr>
              <a:t>						</a:t>
            </a:r>
            <a:r>
              <a:rPr lang="fr-FR" sz="1050" dirty="0" smtClean="0">
                <a:latin typeface="Arial" panose="020B0604020202020204" pitchFamily="34" charset="0"/>
              </a:rPr>
              <a:t>102000011789 </a:t>
            </a:r>
            <a:r>
              <a:rPr lang="fr-FR" sz="1050" dirty="0">
                <a:latin typeface="Arial" panose="020B0604020202020204" pitchFamily="34" charset="0"/>
              </a:rPr>
              <a:t>Date d'impression: 28.07.2016</a:t>
            </a:r>
            <a:endParaRPr lang="fr-FR" sz="1050" dirty="0"/>
          </a:p>
        </p:txBody>
      </p:sp>
      <p:sp>
        <p:nvSpPr>
          <p:cNvPr id="11" name="Rectangle 10"/>
          <p:cNvSpPr/>
          <p:nvPr/>
        </p:nvSpPr>
        <p:spPr>
          <a:xfrm>
            <a:off x="22698" y="3569161"/>
            <a:ext cx="8477686" cy="992579"/>
          </a:xfrm>
          <a:prstGeom prst="rect">
            <a:avLst/>
          </a:prstGeom>
        </p:spPr>
        <p:txBody>
          <a:bodyPr wrap="square">
            <a:spAutoFit/>
          </a:bodyPr>
          <a:lstStyle/>
          <a:p>
            <a:r>
              <a:rPr lang="fr-FR" sz="1600" dirty="0">
                <a:solidFill>
                  <a:srgbClr val="000000"/>
                </a:solidFill>
                <a:latin typeface="Arial" panose="020B0604020202020204" pitchFamily="34" charset="0"/>
              </a:rPr>
              <a:t>Bayer </a:t>
            </a:r>
            <a:r>
              <a:rPr lang="fr-FR" sz="1600" dirty="0" err="1">
                <a:solidFill>
                  <a:srgbClr val="000000"/>
                </a:solidFill>
                <a:latin typeface="Arial" panose="020B0604020202020204" pitchFamily="34" charset="0"/>
              </a:rPr>
              <a:t>Environmental</a:t>
            </a:r>
            <a:r>
              <a:rPr lang="fr-FR" sz="1600" dirty="0">
                <a:solidFill>
                  <a:srgbClr val="000000"/>
                </a:solidFill>
                <a:latin typeface="Arial" panose="020B0604020202020204" pitchFamily="34" charset="0"/>
              </a:rPr>
              <a:t> </a:t>
            </a:r>
            <a:r>
              <a:rPr lang="fr-FR" sz="1600" dirty="0" smtClean="0">
                <a:solidFill>
                  <a:srgbClr val="000000"/>
                </a:solidFill>
                <a:latin typeface="Arial" panose="020B0604020202020204" pitchFamily="34" charset="0"/>
              </a:rPr>
              <a:t>Science</a:t>
            </a:r>
            <a:endParaRPr lang="fr-FR" sz="1600" b="1" dirty="0" smtClean="0">
              <a:latin typeface="Arial" panose="020B0604020202020204" pitchFamily="34" charset="0"/>
            </a:endParaRPr>
          </a:p>
          <a:p>
            <a:r>
              <a:rPr lang="fr-FR" sz="1600" b="1" dirty="0" smtClean="0">
                <a:latin typeface="Arial" panose="020B0604020202020204" pitchFamily="34" charset="0"/>
              </a:rPr>
              <a:t>FICHE </a:t>
            </a:r>
            <a:r>
              <a:rPr lang="fr-FR" sz="1600" b="1" dirty="0">
                <a:latin typeface="Arial" panose="020B0604020202020204" pitchFamily="34" charset="0"/>
              </a:rPr>
              <a:t>DE DONNÉES DE SÉCURITÉ </a:t>
            </a:r>
            <a:r>
              <a:rPr lang="fr-FR" sz="1050" dirty="0">
                <a:latin typeface="Arial" panose="020B0604020202020204" pitchFamily="34" charset="0"/>
              </a:rPr>
              <a:t>conformément au </a:t>
            </a:r>
            <a:r>
              <a:rPr lang="fr-FR" sz="1050" dirty="0" smtClean="0">
                <a:latin typeface="Arial" panose="020B0604020202020204" pitchFamily="34" charset="0"/>
              </a:rPr>
              <a:t>Règlement (</a:t>
            </a:r>
            <a:r>
              <a:rPr lang="fr-FR" sz="1050" dirty="0">
                <a:latin typeface="Arial" panose="020B0604020202020204" pitchFamily="34" charset="0"/>
              </a:rPr>
              <a:t>CE) No. 1907/2006</a:t>
            </a:r>
          </a:p>
          <a:p>
            <a:r>
              <a:rPr lang="fr-FR" sz="1600" b="1" dirty="0">
                <a:solidFill>
                  <a:srgbClr val="000000"/>
                </a:solidFill>
                <a:latin typeface="Arial" panose="020B0604020202020204" pitchFamily="34" charset="0"/>
              </a:rPr>
              <a:t>AQUA K-OTHRINE</a:t>
            </a:r>
            <a:r>
              <a:rPr lang="fr-FR" sz="1600" b="1" dirty="0" smtClean="0">
                <a:latin typeface="Arial" panose="020B0604020202020204" pitchFamily="34" charset="0"/>
              </a:rPr>
              <a:t> 				</a:t>
            </a:r>
            <a:r>
              <a:rPr lang="fr-FR" sz="1050" dirty="0">
                <a:solidFill>
                  <a:srgbClr val="000000"/>
                </a:solidFill>
                <a:latin typeface="Arial" panose="020B0604020202020204" pitchFamily="34" charset="0"/>
              </a:rPr>
              <a:t>Version 6 </a:t>
            </a:r>
            <a:r>
              <a:rPr lang="fr-FR" sz="1050" dirty="0">
                <a:solidFill>
                  <a:srgbClr val="008000"/>
                </a:solidFill>
                <a:latin typeface="Arial" panose="020B0604020202020204" pitchFamily="34" charset="0"/>
              </a:rPr>
              <a:t>/ </a:t>
            </a:r>
            <a:r>
              <a:rPr lang="fr-FR" sz="1050" dirty="0">
                <a:solidFill>
                  <a:srgbClr val="000000"/>
                </a:solidFill>
                <a:latin typeface="Arial" panose="020B0604020202020204" pitchFamily="34" charset="0"/>
              </a:rPr>
              <a:t>F Date de révision: </a:t>
            </a:r>
            <a:r>
              <a:rPr lang="fr-FR" sz="1050" dirty="0" smtClean="0">
                <a:solidFill>
                  <a:srgbClr val="000000"/>
                </a:solidFill>
                <a:latin typeface="Arial" panose="020B0604020202020204" pitchFamily="34" charset="0"/>
              </a:rPr>
              <a:t>16.09.2015</a:t>
            </a:r>
            <a:endParaRPr lang="fr-FR" sz="1050" dirty="0">
              <a:latin typeface="Arial" panose="020B0604020202020204" pitchFamily="34" charset="0"/>
            </a:endParaRPr>
          </a:p>
          <a:p>
            <a:r>
              <a:rPr lang="fr-FR" sz="1050" dirty="0" smtClean="0">
                <a:latin typeface="Arial" panose="020B0604020202020204" pitchFamily="34" charset="0"/>
              </a:rPr>
              <a:t>						</a:t>
            </a:r>
            <a:r>
              <a:rPr lang="fr-FR" sz="1050" dirty="0" smtClean="0">
                <a:solidFill>
                  <a:srgbClr val="000000"/>
                </a:solidFill>
                <a:latin typeface="Arial" panose="020B0604020202020204" pitchFamily="34" charset="0"/>
              </a:rPr>
              <a:t>102000011793 </a:t>
            </a:r>
            <a:r>
              <a:rPr lang="fr-FR" sz="1050" dirty="0">
                <a:solidFill>
                  <a:srgbClr val="000000"/>
                </a:solidFill>
                <a:latin typeface="Arial" panose="020B0604020202020204" pitchFamily="34" charset="0"/>
              </a:rPr>
              <a:t>Date d'impression: 16.09.2015</a:t>
            </a:r>
            <a:endParaRPr lang="fr-FR" sz="1050" dirty="0"/>
          </a:p>
        </p:txBody>
      </p:sp>
      <p:sp>
        <p:nvSpPr>
          <p:cNvPr id="12" name="Rectangle 11"/>
          <p:cNvSpPr/>
          <p:nvPr/>
        </p:nvSpPr>
        <p:spPr>
          <a:xfrm>
            <a:off x="728700" y="1865122"/>
            <a:ext cx="6363580" cy="1231106"/>
          </a:xfrm>
          <a:prstGeom prst="rect">
            <a:avLst/>
          </a:prstGeom>
        </p:spPr>
        <p:txBody>
          <a:bodyPr wrap="square">
            <a:spAutoFit/>
          </a:bodyPr>
          <a:lstStyle/>
          <a:p>
            <a:r>
              <a:rPr lang="fr-FR" sz="2000" b="1" dirty="0">
                <a:latin typeface="Arial" panose="020B0604020202020204" pitchFamily="34" charset="0"/>
              </a:rPr>
              <a:t>SECTION 11: INFORMATIONS TOXICOLOGIQUES</a:t>
            </a:r>
          </a:p>
          <a:p>
            <a:r>
              <a:rPr lang="fr-FR" b="1" dirty="0">
                <a:latin typeface="Arial" panose="020B0604020202020204" pitchFamily="34" charset="0"/>
              </a:rPr>
              <a:t>11.1 Informations sur les effets toxicologiques</a:t>
            </a:r>
          </a:p>
          <a:p>
            <a:r>
              <a:rPr lang="fr-FR" b="1" dirty="0">
                <a:latin typeface="Arial" panose="020B0604020202020204" pitchFamily="34" charset="0"/>
              </a:rPr>
              <a:t>Toxicité aiguë par voie orale </a:t>
            </a:r>
            <a:r>
              <a:rPr lang="fr-FR" dirty="0">
                <a:latin typeface="Arial" panose="020B0604020202020204" pitchFamily="34" charset="0"/>
              </a:rPr>
              <a:t>DL50 (rat) &gt; 5.000 </a:t>
            </a:r>
            <a:r>
              <a:rPr lang="fr-FR" dirty="0" smtClean="0">
                <a:latin typeface="Arial" panose="020B0604020202020204" pitchFamily="34" charset="0"/>
              </a:rPr>
              <a:t>mg/kg (a)</a:t>
            </a:r>
            <a:endParaRPr lang="fr-FR" dirty="0">
              <a:latin typeface="Arial" panose="020B0604020202020204" pitchFamily="34" charset="0"/>
            </a:endParaRPr>
          </a:p>
          <a:p>
            <a:r>
              <a:rPr lang="fr-FR" b="1" dirty="0">
                <a:latin typeface="Arial" panose="020B0604020202020204" pitchFamily="34" charset="0"/>
              </a:rPr>
              <a:t>Toxicité aiguë par inhalation </a:t>
            </a:r>
            <a:r>
              <a:rPr lang="fr-FR" dirty="0">
                <a:latin typeface="Arial" panose="020B0604020202020204" pitchFamily="34" charset="0"/>
              </a:rPr>
              <a:t>CL50 (rat) &gt; 1,64 </a:t>
            </a:r>
            <a:r>
              <a:rPr lang="fr-FR" dirty="0" smtClean="0">
                <a:latin typeface="Arial" panose="020B0604020202020204" pitchFamily="34" charset="0"/>
              </a:rPr>
              <a:t>mg/l (b)</a:t>
            </a:r>
            <a:endParaRPr lang="fr-FR" dirty="0"/>
          </a:p>
        </p:txBody>
      </p:sp>
      <p:sp>
        <p:nvSpPr>
          <p:cNvPr id="13" name="Rectangle 12"/>
          <p:cNvSpPr/>
          <p:nvPr/>
        </p:nvSpPr>
        <p:spPr>
          <a:xfrm>
            <a:off x="728700" y="4561740"/>
            <a:ext cx="6506230" cy="1231106"/>
          </a:xfrm>
          <a:prstGeom prst="rect">
            <a:avLst/>
          </a:prstGeom>
        </p:spPr>
        <p:txBody>
          <a:bodyPr wrap="square">
            <a:spAutoFit/>
          </a:bodyPr>
          <a:lstStyle/>
          <a:p>
            <a:r>
              <a:rPr lang="fr-FR" sz="2000" b="1" dirty="0">
                <a:latin typeface="Arial" panose="020B0604020202020204" pitchFamily="34" charset="0"/>
              </a:rPr>
              <a:t>SECTION 11: INFORMATIONS TOXICOLOGIQUES</a:t>
            </a:r>
          </a:p>
          <a:p>
            <a:r>
              <a:rPr lang="fr-FR" b="1" dirty="0">
                <a:latin typeface="Arial" panose="020B0604020202020204" pitchFamily="34" charset="0"/>
              </a:rPr>
              <a:t>11.1 Informations sur les effets toxicologiques</a:t>
            </a:r>
          </a:p>
          <a:p>
            <a:r>
              <a:rPr lang="fr-FR" b="1" dirty="0">
                <a:latin typeface="Arial" panose="020B0604020202020204" pitchFamily="34" charset="0"/>
              </a:rPr>
              <a:t>Toxicité aiguë par voie orale </a:t>
            </a:r>
            <a:r>
              <a:rPr lang="fr-FR" dirty="0">
                <a:latin typeface="Arial" panose="020B0604020202020204" pitchFamily="34" charset="0"/>
              </a:rPr>
              <a:t>DL50 (rat) 304 </a:t>
            </a:r>
            <a:r>
              <a:rPr lang="fr-FR" dirty="0" smtClean="0">
                <a:latin typeface="Arial" panose="020B0604020202020204" pitchFamily="34" charset="0"/>
              </a:rPr>
              <a:t>mg/kg (c)</a:t>
            </a:r>
            <a:endParaRPr lang="fr-FR" dirty="0">
              <a:latin typeface="Arial" panose="020B0604020202020204" pitchFamily="34" charset="0"/>
            </a:endParaRPr>
          </a:p>
          <a:p>
            <a:r>
              <a:rPr lang="fr-FR" b="1" dirty="0">
                <a:latin typeface="Arial" panose="020B0604020202020204" pitchFamily="34" charset="0"/>
              </a:rPr>
              <a:t>Toxicité aiguë par inhalation </a:t>
            </a:r>
            <a:r>
              <a:rPr lang="fr-FR" dirty="0">
                <a:latin typeface="Arial" panose="020B0604020202020204" pitchFamily="34" charset="0"/>
              </a:rPr>
              <a:t>CL50 (rat) &gt; 5,80 </a:t>
            </a:r>
            <a:r>
              <a:rPr lang="fr-FR" dirty="0" smtClean="0">
                <a:latin typeface="Arial" panose="020B0604020202020204" pitchFamily="34" charset="0"/>
              </a:rPr>
              <a:t>mg/l (d)</a:t>
            </a:r>
            <a:endParaRPr lang="fr-FR" dirty="0"/>
          </a:p>
        </p:txBody>
      </p:sp>
      <p:sp>
        <p:nvSpPr>
          <p:cNvPr id="14" name="ZoneTexte 13"/>
          <p:cNvSpPr txBox="1"/>
          <p:nvPr/>
        </p:nvSpPr>
        <p:spPr>
          <a:xfrm>
            <a:off x="2865691" y="5896446"/>
            <a:ext cx="2426390" cy="567811"/>
          </a:xfrm>
          <a:prstGeom prst="rect">
            <a:avLst/>
          </a:prstGeom>
          <a:solidFill>
            <a:schemeClr val="accent6">
              <a:lumMod val="40000"/>
              <a:lumOff val="60000"/>
            </a:schemeClr>
          </a:solidFill>
        </p:spPr>
        <p:txBody>
          <a:bodyPr wrap="square" lIns="216000" tIns="144000" bIns="144000" rtlCol="0" anchor="ctr" anchorCtr="0">
            <a:spAutoFit/>
          </a:bodyPr>
          <a:lstStyle/>
          <a:p>
            <a:r>
              <a:rPr lang="fr-FR" dirty="0" smtClean="0"/>
              <a:t>(a) &gt; (c) mais (b) &lt; (d)</a:t>
            </a:r>
            <a:endParaRPr lang="fr-FR" dirty="0"/>
          </a:p>
        </p:txBody>
      </p:sp>
      <p:sp>
        <p:nvSpPr>
          <p:cNvPr id="15" name="ZoneTexte 14"/>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extLst>
      <p:ext uri="{BB962C8B-B14F-4D97-AF65-F5344CB8AC3E}">
        <p14:creationId xmlns:p14="http://schemas.microsoft.com/office/powerpoint/2010/main" val="34963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46096"/>
            <a:ext cx="8229600" cy="1102784"/>
          </a:xfrm>
        </p:spPr>
        <p:txBody>
          <a:bodyPr>
            <a:normAutofit/>
          </a:bodyPr>
          <a:lstStyle/>
          <a:p>
            <a:r>
              <a:rPr lang="fr-FR" dirty="0"/>
              <a:t>Plus la DL est basse plus la toxicité aiguë est élevée !</a:t>
            </a:r>
          </a:p>
          <a:p>
            <a:pPr>
              <a:buNone/>
            </a:pPr>
            <a:endParaRPr lang="fr-FR" dirty="0"/>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 xmlns:a16="http://schemas.microsoft.com/office/drawing/2014/main" id="{FEAE8F55-9599-4076-9314-DD3AAC337177}"/>
              </a:ext>
            </a:extLst>
          </p:cNvPr>
          <p:cNvGrpSpPr/>
          <p:nvPr/>
        </p:nvGrpSpPr>
        <p:grpSpPr>
          <a:xfrm>
            <a:off x="1262173" y="2420888"/>
            <a:ext cx="6622195" cy="2384570"/>
            <a:chOff x="1043608" y="2831306"/>
            <a:chExt cx="6622195" cy="2384570"/>
          </a:xfrm>
        </p:grpSpPr>
        <p:grpSp>
          <p:nvGrpSpPr>
            <p:cNvPr id="12" name="Groupe 11">
              <a:extLst>
                <a:ext uri="{FF2B5EF4-FFF2-40B4-BE49-F238E27FC236}">
                  <a16:creationId xmlns="" xmlns:a16="http://schemas.microsoft.com/office/drawing/2014/main" id="{5C2F89EE-4380-4244-B19A-EF4E00054351}"/>
                </a:ext>
              </a:extLst>
            </p:cNvPr>
            <p:cNvGrpSpPr/>
            <p:nvPr/>
          </p:nvGrpSpPr>
          <p:grpSpPr>
            <a:xfrm>
              <a:off x="1043608" y="3356992"/>
              <a:ext cx="1898056" cy="1858884"/>
              <a:chOff x="1043608" y="3356992"/>
              <a:chExt cx="1898056" cy="1858884"/>
            </a:xfrm>
          </p:grpSpPr>
          <p:pic>
            <p:nvPicPr>
              <p:cNvPr id="4" name="Image 3">
                <a:extLst>
                  <a:ext uri="{FF2B5EF4-FFF2-40B4-BE49-F238E27FC236}">
                    <a16:creationId xmlns="" xmlns:a16="http://schemas.microsoft.com/office/drawing/2014/main" id="{2A16B924-EB75-46FE-AAEF-CB60F6BFB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64" y="3356992"/>
                <a:ext cx="1241944" cy="1241944"/>
              </a:xfrm>
              <a:prstGeom prst="rect">
                <a:avLst/>
              </a:prstGeom>
            </p:spPr>
          </p:pic>
          <p:sp>
            <p:nvSpPr>
              <p:cNvPr id="10" name="ZoneTexte 9">
                <a:extLst>
                  <a:ext uri="{FF2B5EF4-FFF2-40B4-BE49-F238E27FC236}">
                    <a16:creationId xmlns="" xmlns:a16="http://schemas.microsoft.com/office/drawing/2014/main" id="{B2968AD2-33CA-4CFD-9932-0E75FF7C64D7}"/>
                  </a:ext>
                </a:extLst>
              </p:cNvPr>
              <p:cNvSpPr txBox="1"/>
              <p:nvPr/>
            </p:nvSpPr>
            <p:spPr>
              <a:xfrm>
                <a:off x="1043608" y="4846544"/>
                <a:ext cx="1898056" cy="369332"/>
              </a:xfrm>
              <a:prstGeom prst="rect">
                <a:avLst/>
              </a:prstGeom>
              <a:noFill/>
            </p:spPr>
            <p:txBody>
              <a:bodyPr wrap="square" rtlCol="0">
                <a:spAutoFit/>
              </a:bodyPr>
              <a:lstStyle/>
              <a:p>
                <a:r>
                  <a:rPr lang="fr-FR" dirty="0"/>
                  <a:t>DL 50 = 15 mg/kg</a:t>
                </a:r>
              </a:p>
            </p:txBody>
          </p:sp>
        </p:grpSp>
        <p:grpSp>
          <p:nvGrpSpPr>
            <p:cNvPr id="13" name="Groupe 12">
              <a:extLst>
                <a:ext uri="{FF2B5EF4-FFF2-40B4-BE49-F238E27FC236}">
                  <a16:creationId xmlns="" xmlns:a16="http://schemas.microsoft.com/office/drawing/2014/main" id="{8D155813-5EE4-43CF-A731-624B25FDC525}"/>
                </a:ext>
              </a:extLst>
            </p:cNvPr>
            <p:cNvGrpSpPr/>
            <p:nvPr/>
          </p:nvGrpSpPr>
          <p:grpSpPr>
            <a:xfrm>
              <a:off x="5654660" y="2831306"/>
              <a:ext cx="2011143" cy="2384570"/>
              <a:chOff x="5654660" y="2831306"/>
              <a:chExt cx="2011143" cy="2384570"/>
            </a:xfrm>
          </p:grpSpPr>
          <p:pic>
            <p:nvPicPr>
              <p:cNvPr id="9" name="Image 8">
                <a:extLst>
                  <a:ext uri="{FF2B5EF4-FFF2-40B4-BE49-F238E27FC236}">
                    <a16:creationId xmlns="" xmlns:a16="http://schemas.microsoft.com/office/drawing/2014/main" id="{9F7E4F9E-1DD6-4955-B62A-5506C456E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832" y="2831306"/>
                <a:ext cx="1860798" cy="1860798"/>
              </a:xfrm>
              <a:prstGeom prst="rect">
                <a:avLst/>
              </a:prstGeom>
            </p:spPr>
          </p:pic>
          <p:sp>
            <p:nvSpPr>
              <p:cNvPr id="11" name="ZoneTexte 10">
                <a:extLst>
                  <a:ext uri="{FF2B5EF4-FFF2-40B4-BE49-F238E27FC236}">
                    <a16:creationId xmlns="" xmlns:a16="http://schemas.microsoft.com/office/drawing/2014/main" id="{7CB9BD89-FACE-4410-BDFA-6BE6472E107F}"/>
                  </a:ext>
                </a:extLst>
              </p:cNvPr>
              <p:cNvSpPr txBox="1"/>
              <p:nvPr/>
            </p:nvSpPr>
            <p:spPr>
              <a:xfrm>
                <a:off x="5654660" y="4846544"/>
                <a:ext cx="2011143" cy="369332"/>
              </a:xfrm>
              <a:prstGeom prst="rect">
                <a:avLst/>
              </a:prstGeom>
              <a:noFill/>
            </p:spPr>
            <p:txBody>
              <a:bodyPr wrap="square" rtlCol="0">
                <a:spAutoFit/>
              </a:bodyPr>
              <a:lstStyle/>
              <a:p>
                <a:r>
                  <a:rPr lang="fr-FR" dirty="0"/>
                  <a:t>DL 50 = 100 mg/kg</a:t>
                </a:r>
              </a:p>
            </p:txBody>
          </p:sp>
        </p:grpSp>
      </p:grpSp>
      <p:pic>
        <p:nvPicPr>
          <p:cNvPr id="16" name="Image 15">
            <a:extLst>
              <a:ext uri="{FF2B5EF4-FFF2-40B4-BE49-F238E27FC236}">
                <a16:creationId xmlns="" xmlns:a16="http://schemas.microsoft.com/office/drawing/2014/main" id="{ADFF116B-A9CB-44B9-8DC3-5136D7419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19" y="5445224"/>
            <a:ext cx="1131791" cy="998054"/>
          </a:xfrm>
          <a:prstGeom prst="rect">
            <a:avLst/>
          </a:prstGeom>
        </p:spPr>
      </p:pic>
      <p:pic>
        <p:nvPicPr>
          <p:cNvPr id="17" name="Image 16">
            <a:extLst>
              <a:ext uri="{FF2B5EF4-FFF2-40B4-BE49-F238E27FC236}">
                <a16:creationId xmlns="" xmlns:a16="http://schemas.microsoft.com/office/drawing/2014/main" id="{ABE9C8DA-A026-4877-899B-1CDFBD63A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790" y="4991884"/>
            <a:ext cx="432048" cy="380995"/>
          </a:xfrm>
          <a:prstGeom prst="rect">
            <a:avLst/>
          </a:prstGeom>
        </p:spPr>
      </p:pic>
      <p:sp>
        <p:nvSpPr>
          <p:cNvPr id="2" name="Espace réservé de la date 1">
            <a:extLst>
              <a:ext uri="{FF2B5EF4-FFF2-40B4-BE49-F238E27FC236}">
                <a16:creationId xmlns="" xmlns:a16="http://schemas.microsoft.com/office/drawing/2014/main" id="{BE29A4D8-F0EF-42CA-AA9D-79D0BA040455}"/>
              </a:ext>
            </a:extLst>
          </p:cNvPr>
          <p:cNvSpPr>
            <a:spLocks noGrp="1"/>
          </p:cNvSpPr>
          <p:nvPr>
            <p:ph type="dt" sz="half" idx="10"/>
          </p:nvPr>
        </p:nvSpPr>
        <p:spPr/>
        <p:txBody>
          <a:bodyPr/>
          <a:lstStyle/>
          <a:p>
            <a:fld id="{2BEC07EB-61E1-4BF3-A8AE-D8BCB3139709}" type="datetime1">
              <a:rPr lang="fr-FR" smtClean="0"/>
              <a:t>24/10/2018</a:t>
            </a:fld>
            <a:endParaRPr lang="fr-FR" dirty="0"/>
          </a:p>
        </p:txBody>
      </p:sp>
      <p:sp>
        <p:nvSpPr>
          <p:cNvPr id="7" name="Espace réservé du numéro de diapositive 6">
            <a:extLst>
              <a:ext uri="{FF2B5EF4-FFF2-40B4-BE49-F238E27FC236}">
                <a16:creationId xmlns="" xmlns:a16="http://schemas.microsoft.com/office/drawing/2014/main" id="{7B99CBF3-0A1E-4078-B0E7-4C43D097B757}"/>
              </a:ext>
            </a:extLst>
          </p:cNvPr>
          <p:cNvSpPr>
            <a:spLocks noGrp="1"/>
          </p:cNvSpPr>
          <p:nvPr>
            <p:ph type="sldNum" sz="quarter" idx="12"/>
          </p:nvPr>
        </p:nvSpPr>
        <p:spPr/>
        <p:txBody>
          <a:bodyPr/>
          <a:lstStyle/>
          <a:p>
            <a:fld id="{8BA2FF6F-FEEF-4235-A332-D1B446A47BD9}" type="slidenum">
              <a:rPr lang="fr-FR" smtClean="0"/>
              <a:pPr/>
              <a:t>29</a:t>
            </a:fld>
            <a:endParaRPr lang="fr-FR" dirty="0"/>
          </a:p>
        </p:txBody>
      </p:sp>
      <p:sp>
        <p:nvSpPr>
          <p:cNvPr id="18" name="ZoneTexte 17"/>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11111E-6 -3.33333E-6 L 0.15729 0.17084 L 0.27917 0.06806 " pathEditMode="relative" rAng="0" ptsTypes="AAA">
                                      <p:cBhvr>
                                        <p:cTn id="26" dur="2000" fill="hold"/>
                                        <p:tgtEl>
                                          <p:spTgt spid="17"/>
                                        </p:tgtEl>
                                        <p:attrNameLst>
                                          <p:attrName>ppt_x</p:attrName>
                                          <p:attrName>ppt_y</p:attrName>
                                        </p:attrNameLst>
                                      </p:cBhvr>
                                      <p:rCtr x="13958" y="8542"/>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33333E-6 -2.59259E-6 L -0.15973 0.03241 L -0.23907 -0.04421 " pathEditMode="relative" rAng="0" ptsTypes="AAA">
                                      <p:cBhvr>
                                        <p:cTn id="30" dur="2000" fill="hold"/>
                                        <p:tgtEl>
                                          <p:spTgt spid="16"/>
                                        </p:tgtEl>
                                        <p:attrNameLst>
                                          <p:attrName>ppt_x</p:attrName>
                                          <p:attrName>ppt_y</p:attrName>
                                        </p:attrNameLst>
                                      </p:cBhvr>
                                      <p:rCtr x="-11962" y="-602"/>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0" y="0"/>
            <a:ext cx="8429422" cy="646331"/>
          </a:xfrm>
          <a:prstGeom prst="rect">
            <a:avLst/>
          </a:prstGeom>
          <a:noFill/>
        </p:spPr>
        <p:txBody>
          <a:bodyPr wrap="none" rtlCol="0">
            <a:spAutoFit/>
          </a:bodyPr>
          <a:lstStyle/>
          <a:p>
            <a:pPr marL="742950" indent="-742950" algn="ctr">
              <a:buAutoNum type="arabicPeriod"/>
            </a:pPr>
            <a:r>
              <a:rPr lang="fr-FR" sz="3600" dirty="0">
                <a:latin typeface="+mj-lt"/>
              </a:rPr>
              <a:t>Les rongeurs: biologie et comportement</a:t>
            </a:r>
          </a:p>
        </p:txBody>
      </p:sp>
      <p:sp>
        <p:nvSpPr>
          <p:cNvPr id="5" name="ZoneTexte 4"/>
          <p:cNvSpPr txBox="1"/>
          <p:nvPr/>
        </p:nvSpPr>
        <p:spPr>
          <a:xfrm>
            <a:off x="971600" y="1052736"/>
            <a:ext cx="1666162" cy="1846659"/>
          </a:xfrm>
          <a:prstGeom prst="rect">
            <a:avLst/>
          </a:prstGeom>
          <a:noFill/>
        </p:spPr>
        <p:txBody>
          <a:bodyPr wrap="none" rtlCol="0">
            <a:spAutoFit/>
          </a:bodyPr>
          <a:lstStyle/>
          <a:p>
            <a:r>
              <a:rPr lang="fr-FR" sz="2400" b="1" dirty="0"/>
              <a:t>Odorat</a:t>
            </a:r>
          </a:p>
          <a:p>
            <a:endParaRPr lang="fr-FR" dirty="0"/>
          </a:p>
          <a:p>
            <a:pPr marL="285750" indent="-285750">
              <a:buFont typeface="Arial" panose="020B0604020202020204" pitchFamily="34" charset="0"/>
              <a:buChar char="•"/>
            </a:pPr>
            <a:r>
              <a:rPr lang="fr-FR" dirty="0"/>
              <a:t>Très sensible</a:t>
            </a:r>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1979712" y="2128210"/>
            <a:ext cx="6741269" cy="369332"/>
          </a:xfrm>
          <a:prstGeom prst="rect">
            <a:avLst/>
          </a:prstGeom>
          <a:noFill/>
        </p:spPr>
        <p:txBody>
          <a:bodyPr wrap="none" rtlCol="0">
            <a:spAutoFit/>
          </a:bodyPr>
          <a:lstStyle/>
          <a:p>
            <a:r>
              <a:rPr lang="fr-FR" b="1" dirty="0"/>
              <a:t>pour trouver NOURRITURE, IDENTIFIER SA COLONIE, SE REPRODUIRE</a:t>
            </a:r>
          </a:p>
        </p:txBody>
      </p:sp>
      <p:sp>
        <p:nvSpPr>
          <p:cNvPr id="8" name="ZoneTexte 7"/>
          <p:cNvSpPr txBox="1"/>
          <p:nvPr/>
        </p:nvSpPr>
        <p:spPr>
          <a:xfrm>
            <a:off x="1005921" y="2747826"/>
            <a:ext cx="7886560" cy="2308324"/>
          </a:xfrm>
          <a:prstGeom prst="rect">
            <a:avLst/>
          </a:prstGeom>
          <a:noFill/>
        </p:spPr>
        <p:txBody>
          <a:bodyPr wrap="square" rtlCol="0">
            <a:spAutoFit/>
          </a:bodyPr>
          <a:lstStyle/>
          <a:p>
            <a:endParaRPr lang="fr-FR" dirty="0"/>
          </a:p>
          <a:p>
            <a:pPr marL="285750" indent="-285750">
              <a:buFont typeface="Arial" panose="020B0604020202020204" pitchFamily="34" charset="0"/>
              <a:buChar char="•"/>
            </a:pPr>
            <a:r>
              <a:rPr lang="fr-FR" dirty="0"/>
              <a:t>Marquage de territoire : </a:t>
            </a:r>
          </a:p>
          <a:p>
            <a:r>
              <a:rPr lang="fr-FR" dirty="0"/>
              <a:t>	- urine pour les souris</a:t>
            </a:r>
          </a:p>
          <a:p>
            <a:r>
              <a:rPr lang="fr-FR" dirty="0"/>
              <a:t>	- odeurs corporelles et odeur crottes pour les rats</a:t>
            </a:r>
          </a:p>
          <a:p>
            <a:endParaRPr lang="fr-FR" dirty="0"/>
          </a:p>
          <a:p>
            <a:pPr marL="285750" indent="-285750">
              <a:buFont typeface="Arial" panose="020B0604020202020204" pitchFamily="34" charset="0"/>
              <a:buChar char="•"/>
            </a:pPr>
            <a:r>
              <a:rPr lang="fr-FR" dirty="0"/>
              <a:t>Appartenance au groupe : rat vit en société : individus de la même famille ayant la même odeur collective</a:t>
            </a:r>
          </a:p>
          <a:p>
            <a:pPr marL="285750" indent="-285750">
              <a:buFont typeface="Arial" panose="020B0604020202020204" pitchFamily="34" charset="0"/>
              <a:buChar char="•"/>
            </a:pPr>
            <a:endParaRPr lang="fr-FR" dirty="0"/>
          </a:p>
        </p:txBody>
      </p:sp>
      <p:sp>
        <p:nvSpPr>
          <p:cNvPr id="9" name="ZoneTexte 8"/>
          <p:cNvSpPr txBox="1"/>
          <p:nvPr/>
        </p:nvSpPr>
        <p:spPr>
          <a:xfrm>
            <a:off x="1239954" y="5306035"/>
            <a:ext cx="5949514" cy="646331"/>
          </a:xfrm>
          <a:prstGeom prst="rect">
            <a:avLst/>
          </a:prstGeom>
          <a:noFill/>
        </p:spPr>
        <p:txBody>
          <a:bodyPr wrap="none" rtlCol="0">
            <a:spAutoFit/>
          </a:bodyPr>
          <a:lstStyle/>
          <a:p>
            <a:r>
              <a:rPr lang="fr-FR" b="1" dirty="0"/>
              <a:t>Rats refusent des appâts imprégnés d’odeurs étrangères : </a:t>
            </a:r>
          </a:p>
          <a:p>
            <a:r>
              <a:rPr lang="fr-FR" b="1" dirty="0"/>
              <a:t>odeur humaine, odeur chimique, solvant, gant synthétique…</a:t>
            </a:r>
          </a:p>
        </p:txBody>
      </p:sp>
      <p:sp>
        <p:nvSpPr>
          <p:cNvPr id="2" name="ZoneTexte 1"/>
          <p:cNvSpPr txBox="1"/>
          <p:nvPr/>
        </p:nvSpPr>
        <p:spPr>
          <a:xfrm>
            <a:off x="2071196" y="6017585"/>
            <a:ext cx="1186030" cy="369332"/>
          </a:xfrm>
          <a:prstGeom prst="rect">
            <a:avLst/>
          </a:prstGeom>
          <a:noFill/>
        </p:spPr>
        <p:txBody>
          <a:bodyPr wrap="none" rtlCol="0">
            <a:spAutoFit/>
          </a:bodyPr>
          <a:lstStyle/>
          <a:p>
            <a:r>
              <a:rPr lang="fr-FR" dirty="0"/>
              <a:t>Gants cuir </a:t>
            </a:r>
          </a:p>
        </p:txBody>
      </p:sp>
      <p:sp>
        <p:nvSpPr>
          <p:cNvPr id="10" name="Flèche droite 9"/>
          <p:cNvSpPr/>
          <p:nvPr/>
        </p:nvSpPr>
        <p:spPr>
          <a:xfrm>
            <a:off x="1115616" y="2060848"/>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1099951" y="6069520"/>
            <a:ext cx="864096" cy="26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a:extLst>
              <a:ext uri="{FF2B5EF4-FFF2-40B4-BE49-F238E27FC236}">
                <a16:creationId xmlns="" xmlns:a16="http://schemas.microsoft.com/office/drawing/2014/main" id="{B9C46C95-469A-4889-99DA-9259159EEB4C}"/>
              </a:ext>
            </a:extLst>
          </p:cNvPr>
          <p:cNvSpPr>
            <a:spLocks noGrp="1"/>
          </p:cNvSpPr>
          <p:nvPr>
            <p:ph type="dt" sz="half" idx="10"/>
          </p:nvPr>
        </p:nvSpPr>
        <p:spPr/>
        <p:txBody>
          <a:bodyPr/>
          <a:lstStyle/>
          <a:p>
            <a:fld id="{CE317893-A3BB-4C1E-9DDC-07F1A7B7FBE9}" type="datetime1">
              <a:rPr lang="fr-FR" smtClean="0"/>
              <a:t>24/10/2018</a:t>
            </a:fld>
            <a:endParaRPr lang="fr-FR"/>
          </a:p>
        </p:txBody>
      </p:sp>
      <p:sp>
        <p:nvSpPr>
          <p:cNvPr id="12" name="Espace réservé du numéro de diapositive 11">
            <a:extLst>
              <a:ext uri="{FF2B5EF4-FFF2-40B4-BE49-F238E27FC236}">
                <a16:creationId xmlns="" xmlns:a16="http://schemas.microsoft.com/office/drawing/2014/main" id="{AACDC17F-38B9-45FA-868C-506B2A4153D7}"/>
              </a:ext>
            </a:extLst>
          </p:cNvPr>
          <p:cNvSpPr>
            <a:spLocks noGrp="1"/>
          </p:cNvSpPr>
          <p:nvPr>
            <p:ph type="sldNum" sz="quarter" idx="12"/>
          </p:nvPr>
        </p:nvSpPr>
        <p:spPr/>
        <p:txBody>
          <a:bodyPr/>
          <a:lstStyle/>
          <a:p>
            <a:fld id="{8BA2FF6F-FEEF-4235-A332-D1B446A47BD9}" type="slidenum">
              <a:rPr lang="fr-FR" smtClean="0"/>
              <a:pPr/>
              <a:t>3</a:t>
            </a:fld>
            <a:endParaRPr lang="fr-FR"/>
          </a:p>
        </p:txBody>
      </p:sp>
    </p:spTree>
    <p:extLst>
      <p:ext uri="{BB962C8B-B14F-4D97-AF65-F5344CB8AC3E}">
        <p14:creationId xmlns:p14="http://schemas.microsoft.com/office/powerpoint/2010/main" val="2632083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CARACTERISTIQUES COMMUNES des APPATS</a:t>
            </a:r>
          </a:p>
          <a:p>
            <a:pPr>
              <a:buNone/>
            </a:pPr>
            <a:endParaRPr lang="fr-FR" dirty="0"/>
          </a:p>
          <a:p>
            <a:pPr>
              <a:buFont typeface="Symbol"/>
              <a:buChar char="Þ"/>
            </a:pPr>
            <a:r>
              <a:rPr lang="fr-FR" dirty="0"/>
              <a:t> DL50 faible sur espèces ciblées</a:t>
            </a:r>
          </a:p>
          <a:p>
            <a:pPr>
              <a:buFont typeface="Symbol"/>
              <a:buChar char="Þ"/>
            </a:pPr>
            <a:r>
              <a:rPr lang="fr-FR" dirty="0"/>
              <a:t> DL50 élevée sur espèces non ciblées</a:t>
            </a:r>
          </a:p>
          <a:p>
            <a:pPr>
              <a:buFont typeface="Symbol"/>
              <a:buChar char="Þ"/>
            </a:pPr>
            <a:r>
              <a:rPr lang="fr-FR" dirty="0"/>
              <a:t>Rongeurs = mammifères</a:t>
            </a:r>
          </a:p>
          <a:p>
            <a:pPr>
              <a:buFont typeface="Symbol"/>
              <a:buChar char="Þ"/>
            </a:pPr>
            <a:r>
              <a:rPr lang="fr-FR" dirty="0"/>
              <a:t> Hommes = mammifères</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5A755108-A498-4532-8E79-F0F8E92ED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84167" y="4149080"/>
            <a:ext cx="936104" cy="936104"/>
          </a:xfrm>
          <a:prstGeom prst="rect">
            <a:avLst/>
          </a:prstGeom>
        </p:spPr>
      </p:pic>
      <p:sp>
        <p:nvSpPr>
          <p:cNvPr id="2" name="Espace réservé de la date 1">
            <a:extLst>
              <a:ext uri="{FF2B5EF4-FFF2-40B4-BE49-F238E27FC236}">
                <a16:creationId xmlns="" xmlns:a16="http://schemas.microsoft.com/office/drawing/2014/main" id="{771ED62E-6B9D-46F0-8B0A-DF4C7A41D50C}"/>
              </a:ext>
            </a:extLst>
          </p:cNvPr>
          <p:cNvSpPr>
            <a:spLocks noGrp="1"/>
          </p:cNvSpPr>
          <p:nvPr>
            <p:ph type="dt" sz="half" idx="10"/>
          </p:nvPr>
        </p:nvSpPr>
        <p:spPr/>
        <p:txBody>
          <a:bodyPr/>
          <a:lstStyle/>
          <a:p>
            <a:fld id="{4CAA865D-2EA1-4C4C-B8DC-F92B53076C70}"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5B3D5719-3BBD-41E8-8FC9-A7ECE5CF7953}"/>
              </a:ext>
            </a:extLst>
          </p:cNvPr>
          <p:cNvSpPr>
            <a:spLocks noGrp="1"/>
          </p:cNvSpPr>
          <p:nvPr>
            <p:ph type="sldNum" sz="quarter" idx="12"/>
          </p:nvPr>
        </p:nvSpPr>
        <p:spPr/>
        <p:txBody>
          <a:bodyPr/>
          <a:lstStyle/>
          <a:p>
            <a:fld id="{8BA2FF6F-FEEF-4235-A332-D1B446A47BD9}" type="slidenum">
              <a:rPr lang="fr-FR" smtClean="0"/>
              <a:pPr/>
              <a:t>30</a:t>
            </a:fld>
            <a:endParaRPr lang="fr-FR" dirty="0"/>
          </a:p>
        </p:txBody>
      </p:sp>
      <p:sp>
        <p:nvSpPr>
          <p:cNvPr id="8" name="ZoneTexte 7"/>
          <p:cNvSpPr txBox="1"/>
          <p:nvPr/>
        </p:nvSpPr>
        <p:spPr>
          <a:xfrm>
            <a:off x="64718" y="13990"/>
            <a:ext cx="3722045" cy="584775"/>
          </a:xfrm>
          <a:prstGeom prst="rect">
            <a:avLst/>
          </a:prstGeom>
          <a:noFill/>
        </p:spPr>
        <p:txBody>
          <a:bodyPr wrap="none" rtlCol="0">
            <a:spAutoFit/>
          </a:bodyPr>
          <a:lstStyle/>
          <a:p>
            <a:pPr algn="ctr"/>
            <a:r>
              <a:rPr lang="fr-FR" sz="3200" dirty="0" smtClean="0">
                <a:latin typeface="+mj-lt"/>
              </a:rPr>
              <a:t>5</a:t>
            </a:r>
            <a:r>
              <a:rPr lang="fr-FR" sz="3200" dirty="0">
                <a:latin typeface="+mj-lt"/>
              </a:rPr>
              <a:t>. Notions de toxicité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solidFill>
                  <a:prstClr val="black"/>
                </a:solidFill>
                <a:ea typeface="ＭＳ Ｐゴシック" pitchFamily="-112" charset="-128"/>
                <a:cs typeface="Arial" charset="0"/>
              </a:rPr>
              <a:t>Rongeurs et moyens de lutte</a:t>
            </a:r>
            <a:endParaRPr lang="fr-FR" sz="1500" dirty="0">
              <a:solidFill>
                <a:prstClr val="black"/>
              </a:solidFill>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solidFill>
                  <a:prstClr val="black"/>
                </a:solidFill>
              </a:rPr>
              <a:t>Différents types de rongeurs</a:t>
            </a:r>
          </a:p>
          <a:p>
            <a:pPr marL="342900" indent="-342900">
              <a:lnSpc>
                <a:spcPct val="150000"/>
              </a:lnSpc>
              <a:buFont typeface="+mj-lt"/>
              <a:buAutoNum type="arabicPeriod"/>
            </a:pPr>
            <a:r>
              <a:rPr lang="fr-FR" dirty="0">
                <a:solidFill>
                  <a:prstClr val="black"/>
                </a:solidFill>
              </a:rPr>
              <a:t>Pourquoi lutter contre les rongeurs ?</a:t>
            </a:r>
          </a:p>
          <a:p>
            <a:pPr marL="342900" indent="-342900">
              <a:lnSpc>
                <a:spcPct val="150000"/>
              </a:lnSpc>
              <a:buFont typeface="+mj-lt"/>
              <a:buAutoNum type="arabicPeriod"/>
            </a:pPr>
            <a:r>
              <a:rPr lang="fr-FR" dirty="0">
                <a:solidFill>
                  <a:prstClr val="black"/>
                </a:solidFill>
                <a:sym typeface="Wingdings 2"/>
              </a:rPr>
              <a:t>Pourquoi les AVK majoritaires dans la lutte anti rongeur </a:t>
            </a:r>
            <a:r>
              <a:rPr lang="fr-FR" dirty="0" smtClean="0">
                <a:solidFill>
                  <a:prstClr val="black"/>
                </a:solidFill>
                <a:sym typeface="Wingdings 2"/>
              </a:rPr>
              <a:t>?</a:t>
            </a:r>
          </a:p>
          <a:p>
            <a:pPr marL="342900" indent="-342900">
              <a:lnSpc>
                <a:spcPct val="150000"/>
              </a:lnSpc>
              <a:buFont typeface="+mj-lt"/>
              <a:buAutoNum type="arabicPeriod"/>
            </a:pPr>
            <a:r>
              <a:rPr lang="fr-FR" dirty="0" smtClean="0">
                <a:solidFill>
                  <a:prstClr val="black"/>
                </a:solidFill>
                <a:sym typeface="Wingdings 2"/>
              </a:rPr>
              <a:t>Notions de toxicité</a:t>
            </a:r>
          </a:p>
          <a:p>
            <a:pPr marL="342900" indent="-342900">
              <a:lnSpc>
                <a:spcPct val="150000"/>
              </a:lnSpc>
              <a:buFont typeface="+mj-lt"/>
              <a:buAutoNum type="arabicPeriod"/>
            </a:pPr>
            <a:r>
              <a:rPr lang="fr-FR" dirty="0">
                <a:solidFill>
                  <a:srgbClr val="FF3300"/>
                </a:solidFill>
                <a:sym typeface="Wingdings 2"/>
              </a:rPr>
              <a:t>Pourquoi les AVK majoritaires dans la lutte anti rongeur </a:t>
            </a:r>
            <a:r>
              <a:rPr lang="fr-FR" dirty="0" smtClean="0">
                <a:solidFill>
                  <a:srgbClr val="FF3300"/>
                </a:solidFill>
                <a:sym typeface="Wingdings 2"/>
              </a:rPr>
              <a:t> (suite)?</a:t>
            </a:r>
            <a:endParaRPr lang="fr-FR" dirty="0">
              <a:solidFill>
                <a:srgbClr val="FF3300"/>
              </a:solidFill>
              <a:sym typeface="Wingdings 2"/>
            </a:endParaRPr>
          </a:p>
          <a:p>
            <a:pPr marL="342900" indent="-342900">
              <a:lnSpc>
                <a:spcPct val="150000"/>
              </a:lnSpc>
              <a:buFont typeface="+mj-lt"/>
              <a:buAutoNum type="arabicPeriod"/>
            </a:pPr>
            <a:r>
              <a:rPr lang="fr-FR" dirty="0">
                <a:solidFill>
                  <a:prstClr val="black"/>
                </a:solidFill>
                <a:sym typeface="Wingdings 2"/>
              </a:rPr>
              <a:t>AVK et accidents</a:t>
            </a:r>
          </a:p>
          <a:p>
            <a:pPr marL="342900" indent="-342900">
              <a:buFont typeface="+mj-lt"/>
              <a:buAutoNum type="arabicPeriod"/>
            </a:pPr>
            <a:r>
              <a:rPr lang="fr-FR" dirty="0">
                <a:solidFill>
                  <a:prstClr val="black"/>
                </a:solidFill>
                <a:sym typeface="Wingdings 2"/>
              </a:rPr>
              <a:t>Management des différentes situations à risque </a:t>
            </a:r>
            <a:br>
              <a:rPr lang="fr-FR" dirty="0">
                <a:solidFill>
                  <a:prstClr val="black"/>
                </a:solidFill>
                <a:sym typeface="Wingdings 2"/>
              </a:rPr>
            </a:br>
            <a:r>
              <a:rPr lang="fr-FR" dirty="0">
                <a:solidFill>
                  <a:prstClr val="black"/>
                </a:solidFill>
                <a:sym typeface="Wingdings 2"/>
              </a:rPr>
              <a:t>Rôle du professionnel et de la démarche diagnostique</a:t>
            </a:r>
          </a:p>
          <a:p>
            <a:pPr marL="342900" indent="-342900" algn="just">
              <a:lnSpc>
                <a:spcPct val="150000"/>
              </a:lnSpc>
              <a:buFont typeface="+mj-lt"/>
              <a:buAutoNum type="arabicPeriod"/>
            </a:pPr>
            <a:r>
              <a:rPr lang="fr-FR" dirty="0">
                <a:solidFill>
                  <a:prstClr val="black"/>
                </a:solidFill>
              </a:rPr>
              <a:t>Méthode de lutte non chimique</a:t>
            </a:r>
          </a:p>
          <a:p>
            <a:pPr algn="just"/>
            <a:endParaRPr lang="fr-FR" dirty="0">
              <a:solidFill>
                <a:prstClr val="black"/>
              </a:solidFill>
              <a:sym typeface="Wingdings 2"/>
            </a:endParaRPr>
          </a:p>
          <a:p>
            <a:endParaRPr lang="fr-FR" dirty="0">
              <a:solidFill>
                <a:prstClr val="black"/>
              </a:solidFill>
            </a:endParaRPr>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solidFill>
                  <a:prstClr val="black">
                    <a:tint val="75000"/>
                  </a:prstClr>
                </a:solidFill>
              </a:rPr>
              <a:pPr/>
              <a:t>24/10/2018</a:t>
            </a:fld>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solidFill>
                  <a:prstClr val="black">
                    <a:tint val="75000"/>
                  </a:prstClr>
                </a:solidFill>
              </a:rPr>
              <a:pPr/>
              <a:t>31</a:t>
            </a:fld>
            <a:endParaRPr lang="fr-FR">
              <a:solidFill>
                <a:prstClr val="black">
                  <a:tint val="75000"/>
                </a:prstClr>
              </a:solidFill>
            </a:endParaRPr>
          </a:p>
        </p:txBody>
      </p:sp>
    </p:spTree>
    <p:extLst>
      <p:ext uri="{BB962C8B-B14F-4D97-AF65-F5344CB8AC3E}">
        <p14:creationId xmlns:p14="http://schemas.microsoft.com/office/powerpoint/2010/main" val="1494685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05463"/>
            <a:ext cx="8507288" cy="5217443"/>
          </a:xfrm>
        </p:spPr>
        <p:txBody>
          <a:bodyPr>
            <a:normAutofit/>
          </a:bodyPr>
          <a:lstStyle/>
          <a:p>
            <a:r>
              <a:rPr lang="fr-FR" dirty="0"/>
              <a:t>CARACTERISTIQUES COMMUNES des APPATS</a:t>
            </a:r>
          </a:p>
          <a:p>
            <a:pPr>
              <a:buNone/>
            </a:pPr>
            <a:r>
              <a:rPr lang="fr-FR" dirty="0"/>
              <a:t>=&gt; Ne causent pas de souffrance</a:t>
            </a:r>
          </a:p>
          <a:p>
            <a:pPr>
              <a:buFont typeface="Symbol"/>
              <a:buChar char="Þ"/>
            </a:pPr>
            <a:r>
              <a:rPr lang="fr-FR" dirty="0"/>
              <a:t> Présence d’un colorant </a:t>
            </a:r>
          </a:p>
          <a:p>
            <a:pPr>
              <a:buFont typeface="Symbol"/>
              <a:buChar char="Þ"/>
            </a:pPr>
            <a:r>
              <a:rPr lang="fr-FR" dirty="0"/>
              <a:t> Présence d’un amérisant</a:t>
            </a:r>
          </a:p>
          <a:p>
            <a:pPr>
              <a:buFont typeface="Symbol"/>
              <a:buChar char="Þ"/>
            </a:pPr>
            <a:r>
              <a:rPr lang="fr-FR" dirty="0"/>
              <a:t> 30 à 50 ppm de concentration : Sécurité humaine mais </a:t>
            </a:r>
            <a:r>
              <a:rPr lang="fr-FR" dirty="0">
                <a:solidFill>
                  <a:srgbClr val="FF0000"/>
                </a:solidFill>
              </a:rPr>
              <a:t>Insuffisant pour les chiens</a:t>
            </a:r>
          </a:p>
          <a:p>
            <a:pPr>
              <a:buFont typeface="Symbol"/>
              <a:buChar char="Þ"/>
            </a:pPr>
            <a:r>
              <a:rPr lang="fr-FR" dirty="0"/>
              <a:t> Action différée</a:t>
            </a:r>
          </a:p>
          <a:p>
            <a:pPr>
              <a:buFont typeface="Symbol"/>
              <a:buChar char="Þ"/>
            </a:pPr>
            <a:r>
              <a:rPr lang="fr-FR" dirty="0"/>
              <a:t> Présence d’un antidote (vitamine K1)</a:t>
            </a:r>
          </a:p>
        </p:txBody>
      </p:sp>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 xmlns:a16="http://schemas.microsoft.com/office/drawing/2014/main" id="{E3DCAA73-957A-4E5A-B5DE-6C06882F9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11389" y="3814184"/>
            <a:ext cx="936104" cy="936104"/>
          </a:xfrm>
          <a:prstGeom prst="rect">
            <a:avLst/>
          </a:prstGeom>
        </p:spPr>
      </p:pic>
      <p:sp>
        <p:nvSpPr>
          <p:cNvPr id="2" name="Espace réservé de la date 1">
            <a:extLst>
              <a:ext uri="{FF2B5EF4-FFF2-40B4-BE49-F238E27FC236}">
                <a16:creationId xmlns="" xmlns:a16="http://schemas.microsoft.com/office/drawing/2014/main" id="{1A1540B2-D415-41F7-8653-80851DEA58A0}"/>
              </a:ext>
            </a:extLst>
          </p:cNvPr>
          <p:cNvSpPr>
            <a:spLocks noGrp="1"/>
          </p:cNvSpPr>
          <p:nvPr>
            <p:ph type="dt" sz="half" idx="10"/>
          </p:nvPr>
        </p:nvSpPr>
        <p:spPr/>
        <p:txBody>
          <a:bodyPr/>
          <a:lstStyle/>
          <a:p>
            <a:fld id="{300C4268-B728-426B-9DB6-4531A74B5A0F}"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9D3B428D-C812-495F-A9C5-8920D167157B}"/>
              </a:ext>
            </a:extLst>
          </p:cNvPr>
          <p:cNvSpPr>
            <a:spLocks noGrp="1"/>
          </p:cNvSpPr>
          <p:nvPr>
            <p:ph type="sldNum" sz="quarter" idx="12"/>
          </p:nvPr>
        </p:nvSpPr>
        <p:spPr/>
        <p:txBody>
          <a:bodyPr/>
          <a:lstStyle/>
          <a:p>
            <a:fld id="{8BA2FF6F-FEEF-4235-A332-D1B446A47BD9}" type="slidenum">
              <a:rPr lang="fr-FR" smtClean="0"/>
              <a:pPr/>
              <a:t>32</a:t>
            </a:fld>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4878" y="620688"/>
            <a:ext cx="5011244" cy="461665"/>
          </a:xfrm>
          <a:prstGeom prst="rect">
            <a:avLst/>
          </a:prstGeom>
        </p:spPr>
        <p:txBody>
          <a:bodyPr wrap="none">
            <a:spAutoFit/>
          </a:bodyPr>
          <a:lstStyle/>
          <a:p>
            <a:r>
              <a:rPr lang="fr-FR" sz="2400" dirty="0">
                <a:solidFill>
                  <a:srgbClr val="0070C0"/>
                </a:solidFill>
              </a:rPr>
              <a:t>Des coefficients différents de sécurité  </a:t>
            </a:r>
          </a:p>
        </p:txBody>
      </p:sp>
      <p:sp>
        <p:nvSpPr>
          <p:cNvPr id="8" name="ZoneTexte 7"/>
          <p:cNvSpPr txBox="1"/>
          <p:nvPr/>
        </p:nvSpPr>
        <p:spPr>
          <a:xfrm>
            <a:off x="0" y="0"/>
            <a:ext cx="8292142" cy="584775"/>
          </a:xfrm>
          <a:prstGeom prst="rect">
            <a:avLst/>
          </a:prstGeom>
          <a:noFill/>
        </p:spPr>
        <p:txBody>
          <a:bodyPr wrap="none" rtlCol="0">
            <a:spAutoFit/>
          </a:bodyPr>
          <a:lstStyle/>
          <a:p>
            <a:pPr algn="ctr"/>
            <a:r>
              <a:rPr lang="fr-FR" sz="3200" dirty="0" smtClean="0"/>
              <a:t>6. </a:t>
            </a:r>
            <a:r>
              <a:rPr lang="fr-FR" sz="3200" dirty="0"/>
              <a:t>Pourquoi les anticoagulants majoritairement ?</a:t>
            </a:r>
          </a:p>
        </p:txBody>
      </p:sp>
      <p:pic>
        <p:nvPicPr>
          <p:cNvPr id="136194" name="Picture 2"/>
          <p:cNvPicPr>
            <a:picLocks noChangeAspect="1" noChangeArrowheads="1"/>
          </p:cNvPicPr>
          <p:nvPr/>
        </p:nvPicPr>
        <p:blipFill>
          <a:blip r:embed="rId2" cstate="print"/>
          <a:srcRect/>
          <a:stretch>
            <a:fillRect/>
          </a:stretch>
        </p:blipFill>
        <p:spPr bwMode="auto">
          <a:xfrm>
            <a:off x="323528" y="1328019"/>
            <a:ext cx="8267917" cy="5529981"/>
          </a:xfrm>
          <a:prstGeom prst="rect">
            <a:avLst/>
          </a:prstGeom>
          <a:noFill/>
          <a:ln w="9525">
            <a:noFill/>
            <a:miter lim="800000"/>
            <a:headEnd/>
            <a:tailEnd/>
          </a:ln>
        </p:spPr>
      </p:pic>
      <p:sp>
        <p:nvSpPr>
          <p:cNvPr id="136196" name="AutoShape 4" descr="mailbox://C:/Users/C%E9cile%20Rault/AppData/Roaming/Thunderbird/Profiles/j81xtinh.default/Mail/Local%20Folders/Drafts?number=94625709&amp;part=1.1.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Ellipse 6"/>
          <p:cNvSpPr/>
          <p:nvPr/>
        </p:nvSpPr>
        <p:spPr>
          <a:xfrm>
            <a:off x="0" y="2276872"/>
            <a:ext cx="88204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 xmlns:a16="http://schemas.microsoft.com/office/drawing/2014/main" id="{D88D0A17-212C-4DD7-8CB3-ADE7A2F96B6F}"/>
              </a:ext>
            </a:extLst>
          </p:cNvPr>
          <p:cNvSpPr txBox="1"/>
          <p:nvPr/>
        </p:nvSpPr>
        <p:spPr>
          <a:xfrm>
            <a:off x="2339752" y="1033282"/>
            <a:ext cx="1385507" cy="369332"/>
          </a:xfrm>
          <a:prstGeom prst="rect">
            <a:avLst/>
          </a:prstGeom>
          <a:noFill/>
        </p:spPr>
        <p:txBody>
          <a:bodyPr wrap="none" rtlCol="0">
            <a:spAutoFit/>
          </a:bodyPr>
          <a:lstStyle/>
          <a:p>
            <a:r>
              <a:rPr lang="fr-FR" dirty="0"/>
              <a:t>DL 50 mg/Kg</a:t>
            </a:r>
          </a:p>
        </p:txBody>
      </p:sp>
      <p:sp>
        <p:nvSpPr>
          <p:cNvPr id="4" name="Espace réservé de la date 3">
            <a:extLst>
              <a:ext uri="{FF2B5EF4-FFF2-40B4-BE49-F238E27FC236}">
                <a16:creationId xmlns="" xmlns:a16="http://schemas.microsoft.com/office/drawing/2014/main" id="{4B958852-F76F-46C0-AB0A-A9BB26BB65FD}"/>
              </a:ext>
            </a:extLst>
          </p:cNvPr>
          <p:cNvSpPr>
            <a:spLocks noGrp="1"/>
          </p:cNvSpPr>
          <p:nvPr>
            <p:ph type="dt" sz="half" idx="10"/>
          </p:nvPr>
        </p:nvSpPr>
        <p:spPr/>
        <p:txBody>
          <a:bodyPr/>
          <a:lstStyle/>
          <a:p>
            <a:fld id="{99127DA1-985E-46D6-AAED-21A437796277}"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8F0B85B7-A513-4D2E-B457-5AFC5F3F50FE}"/>
              </a:ext>
            </a:extLst>
          </p:cNvPr>
          <p:cNvSpPr>
            <a:spLocks noGrp="1"/>
          </p:cNvSpPr>
          <p:nvPr>
            <p:ph type="sldNum" sz="quarter" idx="12"/>
          </p:nvPr>
        </p:nvSpPr>
        <p:spPr/>
        <p:txBody>
          <a:bodyPr/>
          <a:lstStyle/>
          <a:p>
            <a:fld id="{8BA2FF6F-FEEF-4235-A332-D1B446A47BD9}" type="slidenum">
              <a:rPr lang="fr-FR" smtClean="0"/>
              <a:pPr/>
              <a:t>33</a:t>
            </a:fld>
            <a:endParaRPr lang="fr-FR"/>
          </a:p>
        </p:txBody>
      </p:sp>
    </p:spTree>
    <p:extLst>
      <p:ext uri="{BB962C8B-B14F-4D97-AF65-F5344CB8AC3E}">
        <p14:creationId xmlns:p14="http://schemas.microsoft.com/office/powerpoint/2010/main" val="415904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24744"/>
            <a:ext cx="4572000" cy="648072"/>
          </a:xfrm>
        </p:spPr>
        <p:txBody>
          <a:bodyPr>
            <a:normAutofit/>
          </a:bodyPr>
          <a:lstStyle/>
          <a:p>
            <a:pPr>
              <a:buNone/>
            </a:pPr>
            <a:r>
              <a:rPr lang="it-IT" dirty="0"/>
              <a:t>Persistance toxicologique </a:t>
            </a:r>
          </a:p>
          <a:p>
            <a:pPr algn="ctr"/>
            <a:endParaRPr lang="it-IT" dirty="0"/>
          </a:p>
          <a:p>
            <a:pPr algn="ctr"/>
            <a:endParaRPr lang="it-IT" dirty="0"/>
          </a:p>
        </p:txBody>
      </p:sp>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6562" name="AutoShape 2" descr="mailbox://C:/Users/C%E9cile%20Rault/AppData/Roaming/Thunderbird/Profiles/j81xtinh.default/Mail/Local%20Folders/SEPCO.sbd/NEODIS?number=1165435&amp;part=1.1.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mailbox://C:/Users/C%E9cile%20Rault/AppData/Roaming/Thunderbird/Profiles/j81xtinh.default/Mail/Local%20Folders/SEPCO.sbd/NEODIS?number=1165435&amp;part=1.1.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65" name="Picture 5"/>
          <p:cNvPicPr>
            <a:picLocks noChangeAspect="1" noChangeArrowheads="1"/>
          </p:cNvPicPr>
          <p:nvPr/>
        </p:nvPicPr>
        <p:blipFill>
          <a:blip r:embed="rId2" cstate="print"/>
          <a:srcRect/>
          <a:stretch>
            <a:fillRect/>
          </a:stretch>
        </p:blipFill>
        <p:spPr bwMode="auto">
          <a:xfrm>
            <a:off x="1835696" y="1796160"/>
            <a:ext cx="5544616" cy="5061840"/>
          </a:xfrm>
          <a:prstGeom prst="rect">
            <a:avLst/>
          </a:prstGeom>
          <a:noFill/>
          <a:ln w="9525">
            <a:noFill/>
            <a:miter lim="800000"/>
            <a:headEnd/>
            <a:tailEnd/>
          </a:ln>
        </p:spPr>
      </p:pic>
      <p:sp>
        <p:nvSpPr>
          <p:cNvPr id="2" name="Flèche : droite à entaille 1">
            <a:extLst>
              <a:ext uri="{FF2B5EF4-FFF2-40B4-BE49-F238E27FC236}">
                <a16:creationId xmlns="" xmlns:a16="http://schemas.microsoft.com/office/drawing/2014/main" id="{6E1BBDF4-49B7-4943-ABD6-812ED5AA743E}"/>
              </a:ext>
            </a:extLst>
          </p:cNvPr>
          <p:cNvSpPr/>
          <p:nvPr/>
        </p:nvSpPr>
        <p:spPr>
          <a:xfrm rot="5400000">
            <a:off x="-510" y="4126711"/>
            <a:ext cx="2232249"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E29D4863-23E3-48B9-833F-B1F5F3A58110}"/>
              </a:ext>
            </a:extLst>
          </p:cNvPr>
          <p:cNvSpPr txBox="1"/>
          <p:nvPr/>
        </p:nvSpPr>
        <p:spPr>
          <a:xfrm>
            <a:off x="249320" y="2728607"/>
            <a:ext cx="1732590" cy="369332"/>
          </a:xfrm>
          <a:prstGeom prst="rect">
            <a:avLst/>
          </a:prstGeom>
          <a:noFill/>
        </p:spPr>
        <p:txBody>
          <a:bodyPr wrap="none" rtlCol="0">
            <a:spAutoFit/>
          </a:bodyPr>
          <a:lstStyle/>
          <a:p>
            <a:r>
              <a:rPr lang="fr-FR" dirty="0"/>
              <a:t>1 ère génération</a:t>
            </a:r>
          </a:p>
        </p:txBody>
      </p:sp>
      <p:sp>
        <p:nvSpPr>
          <p:cNvPr id="10" name="ZoneTexte 9">
            <a:extLst>
              <a:ext uri="{FF2B5EF4-FFF2-40B4-BE49-F238E27FC236}">
                <a16:creationId xmlns="" xmlns:a16="http://schemas.microsoft.com/office/drawing/2014/main" id="{4631E4E2-9F95-44F2-88B9-94B9F25CD242}"/>
              </a:ext>
            </a:extLst>
          </p:cNvPr>
          <p:cNvSpPr txBox="1"/>
          <p:nvPr/>
        </p:nvSpPr>
        <p:spPr>
          <a:xfrm>
            <a:off x="176213" y="5766596"/>
            <a:ext cx="1839799" cy="369332"/>
          </a:xfrm>
          <a:prstGeom prst="rect">
            <a:avLst/>
          </a:prstGeom>
          <a:noFill/>
        </p:spPr>
        <p:txBody>
          <a:bodyPr wrap="none" rtlCol="0">
            <a:spAutoFit/>
          </a:bodyPr>
          <a:lstStyle/>
          <a:p>
            <a:r>
              <a:rPr lang="fr-FR" dirty="0"/>
              <a:t>3 </a:t>
            </a:r>
            <a:r>
              <a:rPr lang="fr-FR" dirty="0" err="1"/>
              <a:t>ème</a:t>
            </a:r>
            <a:r>
              <a:rPr lang="fr-FR" dirty="0"/>
              <a:t> génération</a:t>
            </a:r>
          </a:p>
        </p:txBody>
      </p:sp>
      <p:sp>
        <p:nvSpPr>
          <p:cNvPr id="7" name="Espace réservé de la date 6">
            <a:extLst>
              <a:ext uri="{FF2B5EF4-FFF2-40B4-BE49-F238E27FC236}">
                <a16:creationId xmlns="" xmlns:a16="http://schemas.microsoft.com/office/drawing/2014/main" id="{5797BA03-123F-4015-B17E-0F19758E1CB4}"/>
              </a:ext>
            </a:extLst>
          </p:cNvPr>
          <p:cNvSpPr>
            <a:spLocks noGrp="1"/>
          </p:cNvSpPr>
          <p:nvPr>
            <p:ph type="dt" sz="half" idx="10"/>
          </p:nvPr>
        </p:nvSpPr>
        <p:spPr/>
        <p:txBody>
          <a:bodyPr/>
          <a:lstStyle/>
          <a:p>
            <a:fld id="{886E85BF-DE95-4DCD-A21B-1640A4B27EA0}" type="datetime1">
              <a:rPr lang="fr-FR" smtClean="0"/>
              <a:t>24/10/2018</a:t>
            </a:fld>
            <a:endParaRPr lang="fr-FR" dirty="0"/>
          </a:p>
        </p:txBody>
      </p:sp>
      <p:sp>
        <p:nvSpPr>
          <p:cNvPr id="8" name="Espace réservé du numéro de diapositive 7">
            <a:extLst>
              <a:ext uri="{FF2B5EF4-FFF2-40B4-BE49-F238E27FC236}">
                <a16:creationId xmlns="" xmlns:a16="http://schemas.microsoft.com/office/drawing/2014/main" id="{B9009C45-B183-4F6B-8DFB-B333107CDB60}"/>
              </a:ext>
            </a:extLst>
          </p:cNvPr>
          <p:cNvSpPr>
            <a:spLocks noGrp="1"/>
          </p:cNvSpPr>
          <p:nvPr>
            <p:ph type="sldNum" sz="quarter" idx="12"/>
          </p:nvPr>
        </p:nvSpPr>
        <p:spPr/>
        <p:txBody>
          <a:bodyPr/>
          <a:lstStyle/>
          <a:p>
            <a:fld id="{8BA2FF6F-FEEF-4235-A332-D1B446A47BD9}" type="slidenum">
              <a:rPr lang="fr-FR" smtClean="0"/>
              <a:pPr/>
              <a:t>34</a:t>
            </a:fld>
            <a:endParaRPr lang="fr-FR" dirty="0"/>
          </a:p>
        </p:txBody>
      </p:sp>
      <p:sp>
        <p:nvSpPr>
          <p:cNvPr id="9" name="Rectangle 8"/>
          <p:cNvSpPr/>
          <p:nvPr/>
        </p:nvSpPr>
        <p:spPr>
          <a:xfrm>
            <a:off x="2115352" y="4653136"/>
            <a:ext cx="5040560" cy="1703214"/>
          </a:xfrm>
          <a:prstGeom prst="rect">
            <a:avLst/>
          </a:prstGeom>
          <a:noFill/>
          <a:ln w="63500">
            <a:solidFill>
              <a:srgbClr val="31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128833" y="3298618"/>
            <a:ext cx="5040560" cy="1191936"/>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123728" y="2323901"/>
            <a:ext cx="5040560" cy="80203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24744"/>
            <a:ext cx="4572000" cy="648072"/>
          </a:xfrm>
        </p:spPr>
        <p:txBody>
          <a:bodyPr>
            <a:normAutofit fontScale="92500"/>
          </a:bodyPr>
          <a:lstStyle/>
          <a:p>
            <a:pPr>
              <a:buNone/>
            </a:pPr>
            <a:r>
              <a:rPr lang="it-IT" dirty="0">
                <a:solidFill>
                  <a:srgbClr val="00B050"/>
                </a:solidFill>
              </a:rPr>
              <a:t>Difénacoum DL50 S.A. Pure</a:t>
            </a:r>
          </a:p>
          <a:p>
            <a:pPr algn="ctr"/>
            <a:endParaRPr lang="it-IT" dirty="0"/>
          </a:p>
          <a:p>
            <a:pPr algn="ctr"/>
            <a:endParaRPr lang="it-IT" dirty="0"/>
          </a:p>
        </p:txBody>
      </p:sp>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8548" name="Picture 4"/>
          <p:cNvPicPr>
            <a:picLocks noChangeAspect="1" noChangeArrowheads="1"/>
          </p:cNvPicPr>
          <p:nvPr/>
        </p:nvPicPr>
        <p:blipFill>
          <a:blip r:embed="rId3" cstate="print"/>
          <a:srcRect l="6256" r="11162"/>
          <a:stretch>
            <a:fillRect/>
          </a:stretch>
        </p:blipFill>
        <p:spPr bwMode="auto">
          <a:xfrm>
            <a:off x="323528" y="1844824"/>
            <a:ext cx="4283968" cy="373890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6491" r="15613"/>
          <a:stretch>
            <a:fillRect/>
          </a:stretch>
        </p:blipFill>
        <p:spPr bwMode="auto">
          <a:xfrm>
            <a:off x="4788024" y="1844824"/>
            <a:ext cx="4211960" cy="3860238"/>
          </a:xfrm>
          <a:prstGeom prst="rect">
            <a:avLst/>
          </a:prstGeom>
          <a:noFill/>
          <a:ln w="9525">
            <a:noFill/>
            <a:miter lim="800000"/>
            <a:headEnd/>
            <a:tailEnd/>
          </a:ln>
        </p:spPr>
      </p:pic>
      <p:sp>
        <p:nvSpPr>
          <p:cNvPr id="8" name="Espace réservé du contenu 2"/>
          <p:cNvSpPr txBox="1">
            <a:spLocks/>
          </p:cNvSpPr>
          <p:nvPr/>
        </p:nvSpPr>
        <p:spPr>
          <a:xfrm>
            <a:off x="4644008" y="1268760"/>
            <a:ext cx="4499992" cy="792087"/>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a:ln>
                  <a:noFill/>
                </a:ln>
                <a:solidFill>
                  <a:srgbClr val="00B050"/>
                </a:solidFill>
                <a:effectLst/>
                <a:uLnTx/>
                <a:uFillTx/>
                <a:latin typeface="+mn-lt"/>
                <a:ea typeface="+mn-ea"/>
                <a:cs typeface="+mn-cs"/>
              </a:rPr>
              <a:t>Bromadiolone DL50 S.A. pure</a:t>
            </a:r>
            <a:endParaRPr kumimoji="0" lang="fr-FR" sz="3200" b="0" i="0" u="none" strike="noStrike" kern="1200" cap="none" spc="0" normalizeH="0" baseline="0" noProof="0" dirty="0">
              <a:ln>
                <a:noFill/>
              </a:ln>
              <a:solidFill>
                <a:srgbClr val="00B050"/>
              </a:solidFill>
              <a:effectLst/>
              <a:uLnTx/>
              <a:uFillTx/>
              <a:latin typeface="+mn-lt"/>
              <a:ea typeface="+mn-ea"/>
              <a:cs typeface="+mn-cs"/>
            </a:endParaRPr>
          </a:p>
        </p:txBody>
      </p:sp>
      <p:sp>
        <p:nvSpPr>
          <p:cNvPr id="9" name="Espace réservé du contenu 2"/>
          <p:cNvSpPr txBox="1">
            <a:spLocks/>
          </p:cNvSpPr>
          <p:nvPr/>
        </p:nvSpPr>
        <p:spPr>
          <a:xfrm>
            <a:off x="4427984" y="5805264"/>
            <a:ext cx="4499992" cy="792087"/>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a:ln>
                  <a:noFill/>
                </a:ln>
                <a:solidFill>
                  <a:schemeClr val="tx1"/>
                </a:solidFill>
                <a:effectLst/>
                <a:uLnTx/>
                <a:uFillTx/>
                <a:latin typeface="+mn-lt"/>
                <a:ea typeface="+mn-ea"/>
                <a:cs typeface="+mn-cs"/>
              </a:rPr>
              <a:t>Exemple:</a:t>
            </a:r>
            <a:r>
              <a:rPr kumimoji="0" lang="it-IT" sz="3200" b="0" i="0" u="none" strike="noStrike" kern="1200" cap="none" spc="0" normalizeH="0" noProof="0" dirty="0">
                <a:ln>
                  <a:noFill/>
                </a:ln>
                <a:solidFill>
                  <a:schemeClr val="tx1"/>
                </a:solidFill>
                <a:effectLst/>
                <a:uLnTx/>
                <a:uFillTx/>
                <a:latin typeface="+mn-lt"/>
                <a:ea typeface="+mn-ea"/>
                <a:cs typeface="+mn-cs"/>
              </a:rPr>
              <a:t> </a:t>
            </a:r>
            <a:r>
              <a:rPr kumimoji="0" lang="it-IT" sz="3200" b="0" i="0" u="none" strike="noStrike" kern="1200" cap="none" spc="0" normalizeH="0" baseline="0" noProof="0" dirty="0">
                <a:ln>
                  <a:noFill/>
                </a:ln>
                <a:solidFill>
                  <a:schemeClr val="tx1"/>
                </a:solidFill>
                <a:effectLst/>
                <a:uLnTx/>
                <a:uFillTx/>
                <a:latin typeface="+mn-lt"/>
                <a:ea typeface="+mn-ea"/>
                <a:cs typeface="+mn-cs"/>
              </a:rPr>
              <a:t>Notrac-</a:t>
            </a:r>
            <a:r>
              <a:rPr kumimoji="0" lang="it-IT" sz="3200" b="0" i="0" u="none" strike="noStrike" kern="1200" cap="none" spc="0" normalizeH="0" noProof="0" dirty="0">
                <a:ln>
                  <a:noFill/>
                </a:ln>
                <a:solidFill>
                  <a:schemeClr val="tx1"/>
                </a:solidFill>
                <a:effectLst/>
                <a:uLnTx/>
                <a:uFillTx/>
                <a:latin typeface="+mn-lt"/>
                <a:ea typeface="+mn-ea"/>
                <a:cs typeface="+mn-cs"/>
              </a:rPr>
              <a:t>Bromapesce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Ellipse 1"/>
          <p:cNvSpPr/>
          <p:nvPr/>
        </p:nvSpPr>
        <p:spPr>
          <a:xfrm>
            <a:off x="3635896" y="1988840"/>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635896" y="3635119"/>
            <a:ext cx="495672" cy="279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919864" y="1960356"/>
            <a:ext cx="828600" cy="316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919864" y="3635119"/>
            <a:ext cx="756592" cy="297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 xmlns:a16="http://schemas.microsoft.com/office/drawing/2014/main" id="{9044479A-4323-4334-8604-8E63E9050E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609" y="5782099"/>
            <a:ext cx="1131791" cy="998054"/>
          </a:xfrm>
          <a:prstGeom prst="rect">
            <a:avLst/>
          </a:prstGeom>
        </p:spPr>
      </p:pic>
      <p:pic>
        <p:nvPicPr>
          <p:cNvPr id="14" name="Image 13">
            <a:extLst>
              <a:ext uri="{FF2B5EF4-FFF2-40B4-BE49-F238E27FC236}">
                <a16:creationId xmlns="" xmlns:a16="http://schemas.microsoft.com/office/drawing/2014/main" id="{CA1DD764-B129-4D6A-B2BB-386E2F46B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3480" y="5328759"/>
            <a:ext cx="432048" cy="380995"/>
          </a:xfrm>
          <a:prstGeom prst="rect">
            <a:avLst/>
          </a:prstGeom>
        </p:spPr>
      </p:pic>
      <p:sp>
        <p:nvSpPr>
          <p:cNvPr id="4" name="Espace réservé de la date 3">
            <a:extLst>
              <a:ext uri="{FF2B5EF4-FFF2-40B4-BE49-F238E27FC236}">
                <a16:creationId xmlns="" xmlns:a16="http://schemas.microsoft.com/office/drawing/2014/main" id="{08E94E2E-8F53-4938-A9B5-96B178745301}"/>
              </a:ext>
            </a:extLst>
          </p:cNvPr>
          <p:cNvSpPr>
            <a:spLocks noGrp="1"/>
          </p:cNvSpPr>
          <p:nvPr>
            <p:ph type="dt" sz="half" idx="10"/>
          </p:nvPr>
        </p:nvSpPr>
        <p:spPr/>
        <p:txBody>
          <a:bodyPr/>
          <a:lstStyle/>
          <a:p>
            <a:fld id="{2BBC0008-23C3-4383-BAC1-15D04BB17930}" type="datetime1">
              <a:rPr lang="fr-FR" smtClean="0"/>
              <a:t>24/10/2018</a:t>
            </a:fld>
            <a:endParaRPr lang="fr-FR" dirty="0"/>
          </a:p>
        </p:txBody>
      </p:sp>
      <p:sp>
        <p:nvSpPr>
          <p:cNvPr id="15" name="Espace réservé du numéro de diapositive 14">
            <a:extLst>
              <a:ext uri="{FF2B5EF4-FFF2-40B4-BE49-F238E27FC236}">
                <a16:creationId xmlns="" xmlns:a16="http://schemas.microsoft.com/office/drawing/2014/main" id="{1E833545-D3FC-4E45-83C4-7ECCDC10BEBD}"/>
              </a:ext>
            </a:extLst>
          </p:cNvPr>
          <p:cNvSpPr>
            <a:spLocks noGrp="1"/>
          </p:cNvSpPr>
          <p:nvPr>
            <p:ph type="sldNum" sz="quarter" idx="12"/>
          </p:nvPr>
        </p:nvSpPr>
        <p:spPr/>
        <p:txBody>
          <a:bodyPr/>
          <a:lstStyle/>
          <a:p>
            <a:fld id="{8BA2FF6F-FEEF-4235-A332-D1B446A47BD9}" type="slidenum">
              <a:rPr lang="fr-FR" smtClean="0"/>
              <a:pPr/>
              <a:t>35</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191 -0.00741 L 0.26406 0.00023 " pathEditMode="relative" rAng="0" ptsTypes="AA">
                                      <p:cBhvr>
                                        <p:cTn id="16" dur="2000" fill="hold"/>
                                        <p:tgtEl>
                                          <p:spTgt spid="13"/>
                                        </p:tgtEl>
                                        <p:attrNameLst>
                                          <p:attrName>ppt_x</p:attrName>
                                          <p:attrName>ppt_y</p:attrName>
                                        </p:attrNameLst>
                                      </p:cBhvr>
                                      <p:rCtr x="13108" y="37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382 -0.00069 L -0.25348 0.09236 " pathEditMode="relative" ptsTypes="AA">
                                      <p:cBhvr>
                                        <p:cTn id="2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64704"/>
            <a:ext cx="8507288" cy="720080"/>
          </a:xfrm>
        </p:spPr>
        <p:txBody>
          <a:bodyPr>
            <a:noAutofit/>
          </a:bodyPr>
          <a:lstStyle/>
          <a:p>
            <a:pPr algn="ctr">
              <a:buNone/>
            </a:pPr>
            <a:r>
              <a:rPr lang="it-IT" dirty="0"/>
              <a:t>EXPLOITATION DES DL 50 </a:t>
            </a:r>
          </a:p>
          <a:p>
            <a:pPr algn="ctr">
              <a:buNone/>
            </a:pPr>
            <a:r>
              <a:rPr lang="fr-FR" dirty="0"/>
              <a:t>• </a:t>
            </a:r>
            <a:r>
              <a:rPr lang="fr-FR" dirty="0" err="1"/>
              <a:t>Difénacoum</a:t>
            </a:r>
            <a:r>
              <a:rPr lang="fr-FR" dirty="0"/>
              <a:t> :</a:t>
            </a:r>
          </a:p>
          <a:p>
            <a:pPr algn="ctr">
              <a:buNone/>
            </a:pPr>
            <a:r>
              <a:rPr lang="fr-FR" dirty="0"/>
              <a:t>=&gt; </a:t>
            </a:r>
            <a:r>
              <a:rPr lang="fr-FR" sz="2400" dirty="0"/>
              <a:t>27 fois moins dangereux pour chien que rat de même poids</a:t>
            </a:r>
          </a:p>
          <a:p>
            <a:pPr algn="ctr">
              <a:buNone/>
            </a:pPr>
            <a:r>
              <a:rPr lang="fr-FR" dirty="0"/>
              <a:t>• </a:t>
            </a:r>
            <a:r>
              <a:rPr lang="fr-FR" dirty="0" err="1">
                <a:solidFill>
                  <a:srgbClr val="FF0000"/>
                </a:solidFill>
              </a:rPr>
              <a:t>Bromadiolone</a:t>
            </a:r>
            <a:r>
              <a:rPr lang="fr-FR" dirty="0">
                <a:solidFill>
                  <a:srgbClr val="FF0000"/>
                </a:solidFill>
              </a:rPr>
              <a:t> </a:t>
            </a:r>
            <a:r>
              <a:rPr lang="fr-FR" dirty="0"/>
              <a:t>:</a:t>
            </a:r>
          </a:p>
          <a:p>
            <a:pPr algn="ctr">
              <a:buFont typeface="Symbol" panose="05050102010706020507" pitchFamily="18" charset="2"/>
              <a:buChar char="Þ"/>
            </a:pPr>
            <a:r>
              <a:rPr lang="fr-FR" sz="2400" dirty="0"/>
              <a:t>10 fois moins dangereux pour chien que rat de même poids</a:t>
            </a:r>
          </a:p>
          <a:p>
            <a:pPr algn="ctr">
              <a:buFont typeface="Symbol" panose="05050102010706020507" pitchFamily="18" charset="2"/>
              <a:buChar char="Þ"/>
            </a:pPr>
            <a:endParaRPr lang="fr-FR" sz="2400" dirty="0"/>
          </a:p>
          <a:p>
            <a:pPr algn="ctr">
              <a:buFont typeface="Symbol" panose="05050102010706020507" pitchFamily="18" charset="2"/>
              <a:buChar char="Þ"/>
            </a:pPr>
            <a:endParaRPr lang="fr-FR" sz="2400" dirty="0"/>
          </a:p>
          <a:p>
            <a:pPr algn="ctr">
              <a:buNone/>
            </a:pPr>
            <a:r>
              <a:rPr lang="fr-FR" dirty="0"/>
              <a:t>• Conséquences :</a:t>
            </a:r>
          </a:p>
          <a:p>
            <a:pPr algn="ctr">
              <a:buNone/>
            </a:pPr>
            <a:r>
              <a:rPr lang="fr-FR" dirty="0"/>
              <a:t>– Ciblage espèces visées (rongeurs)</a:t>
            </a:r>
          </a:p>
          <a:p>
            <a:pPr algn="ctr">
              <a:buNone/>
            </a:pPr>
            <a:r>
              <a:rPr lang="fr-FR" dirty="0"/>
              <a:t>– Obtention de « coefficients de sécurité »</a:t>
            </a:r>
          </a:p>
        </p:txBody>
      </p:sp>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 xmlns:a16="http://schemas.microsoft.com/office/drawing/2014/main" id="{13F67286-5516-49AE-AC62-9C3F1DD21639}"/>
              </a:ext>
            </a:extLst>
          </p:cNvPr>
          <p:cNvSpPr>
            <a:spLocks noGrp="1"/>
          </p:cNvSpPr>
          <p:nvPr>
            <p:ph type="dt" sz="half" idx="10"/>
          </p:nvPr>
        </p:nvSpPr>
        <p:spPr/>
        <p:txBody>
          <a:bodyPr/>
          <a:lstStyle/>
          <a:p>
            <a:fld id="{C385AEAB-C36B-4FF3-855D-6C9A391AC30C}"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3F9C2800-CCD7-4C2C-8641-29362A13E199}"/>
              </a:ext>
            </a:extLst>
          </p:cNvPr>
          <p:cNvSpPr>
            <a:spLocks noGrp="1"/>
          </p:cNvSpPr>
          <p:nvPr>
            <p:ph type="sldNum" sz="quarter" idx="12"/>
          </p:nvPr>
        </p:nvSpPr>
        <p:spPr/>
        <p:txBody>
          <a:bodyPr/>
          <a:lstStyle/>
          <a:p>
            <a:fld id="{8BA2FF6F-FEEF-4235-A332-D1B446A47BD9}" type="slidenum">
              <a:rPr lang="fr-FR" smtClean="0"/>
              <a:pPr/>
              <a:t>36</a:t>
            </a:fld>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179512" y="1052736"/>
            <a:ext cx="8445624" cy="5184575"/>
          </a:xfrm>
        </p:spPr>
        <p:txBody>
          <a:bodyPr>
            <a:normAutofit fontScale="92500" lnSpcReduction="10000"/>
          </a:bodyPr>
          <a:lstStyle/>
          <a:p>
            <a:pPr algn="ctr">
              <a:buNone/>
            </a:pPr>
            <a:r>
              <a:rPr lang="fr-FR" dirty="0"/>
              <a:t>Mode de consommation du Rat </a:t>
            </a:r>
          </a:p>
          <a:p>
            <a:pPr algn="ctr">
              <a:buNone/>
            </a:pPr>
            <a:endParaRPr lang="fr-FR" dirty="0"/>
          </a:p>
          <a:p>
            <a:pPr>
              <a:buNone/>
            </a:pPr>
            <a:r>
              <a:rPr lang="fr-FR" dirty="0"/>
              <a:t>=&gt; 20 à 40 grammes de nourriture / jour (10% de sa Masse Corporelle )</a:t>
            </a:r>
          </a:p>
          <a:p>
            <a:pPr>
              <a:buNone/>
            </a:pPr>
            <a:r>
              <a:rPr lang="fr-FR" dirty="0"/>
              <a:t>En 2 phases de consommation :</a:t>
            </a:r>
          </a:p>
          <a:p>
            <a:pPr>
              <a:buNone/>
            </a:pPr>
            <a:r>
              <a:rPr lang="fr-FR" dirty="0"/>
              <a:t>• Le soir 10 à 20 grammes</a:t>
            </a:r>
          </a:p>
          <a:p>
            <a:pPr>
              <a:buNone/>
            </a:pPr>
            <a:r>
              <a:rPr lang="fr-FR" dirty="0"/>
              <a:t>• Le matin 10 à 20 grammes</a:t>
            </a:r>
          </a:p>
          <a:p>
            <a:pPr>
              <a:buNone/>
            </a:pPr>
            <a:endParaRPr lang="fr-FR" dirty="0"/>
          </a:p>
          <a:p>
            <a:pPr>
              <a:buNone/>
            </a:pPr>
            <a:r>
              <a:rPr lang="fr-FR" dirty="0"/>
              <a:t>=&gt;  Chaque phase à 3 ou 4 endroits différents</a:t>
            </a:r>
          </a:p>
          <a:p>
            <a:pPr>
              <a:buNone/>
            </a:pPr>
            <a:r>
              <a:rPr lang="fr-FR" dirty="0"/>
              <a:t>• De 4 à 7 grammes / prise</a:t>
            </a:r>
          </a:p>
        </p:txBody>
      </p:sp>
      <p:pic>
        <p:nvPicPr>
          <p:cNvPr id="3" name="Image 2">
            <a:extLst>
              <a:ext uri="{FF2B5EF4-FFF2-40B4-BE49-F238E27FC236}">
                <a16:creationId xmlns="" xmlns:a16="http://schemas.microsoft.com/office/drawing/2014/main" id="{C12A6B9C-A361-458E-BBB9-1C7A0C7EB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847232"/>
            <a:ext cx="1080120" cy="716462"/>
          </a:xfrm>
          <a:prstGeom prst="rect">
            <a:avLst/>
          </a:prstGeom>
        </p:spPr>
      </p:pic>
      <p:sp>
        <p:nvSpPr>
          <p:cNvPr id="2" name="Espace réservé de la date 1">
            <a:extLst>
              <a:ext uri="{FF2B5EF4-FFF2-40B4-BE49-F238E27FC236}">
                <a16:creationId xmlns="" xmlns:a16="http://schemas.microsoft.com/office/drawing/2014/main" id="{505BD0EE-A703-494E-B2D9-652997AE5D8F}"/>
              </a:ext>
            </a:extLst>
          </p:cNvPr>
          <p:cNvSpPr>
            <a:spLocks noGrp="1"/>
          </p:cNvSpPr>
          <p:nvPr>
            <p:ph type="dt" sz="half" idx="10"/>
          </p:nvPr>
        </p:nvSpPr>
        <p:spPr/>
        <p:txBody>
          <a:bodyPr/>
          <a:lstStyle/>
          <a:p>
            <a:fld id="{B90E1C29-AC21-4307-89EC-587B9BAFF778}"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871FF8E3-B15A-444D-8706-DCF97E65C213}"/>
              </a:ext>
            </a:extLst>
          </p:cNvPr>
          <p:cNvSpPr>
            <a:spLocks noGrp="1"/>
          </p:cNvSpPr>
          <p:nvPr>
            <p:ph type="sldNum" sz="quarter" idx="12"/>
          </p:nvPr>
        </p:nvSpPr>
        <p:spPr/>
        <p:txBody>
          <a:bodyPr/>
          <a:lstStyle/>
          <a:p>
            <a:fld id="{8BA2FF6F-FEEF-4235-A332-D1B446A47BD9}" type="slidenum">
              <a:rPr lang="fr-FR" smtClean="0"/>
              <a:pPr/>
              <a:t>37</a:t>
            </a:fld>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p:txBody>
          <a:bodyPr/>
          <a:lstStyle/>
          <a:p>
            <a:r>
              <a:rPr lang="fr-FR" dirty="0"/>
              <a:t>DL 50/gramme d’appât par rat de 250 g </a:t>
            </a:r>
          </a:p>
          <a:p>
            <a:endParaRPr lang="fr-FR" dirty="0"/>
          </a:p>
        </p:txBody>
      </p:sp>
      <p:graphicFrame>
        <p:nvGraphicFramePr>
          <p:cNvPr id="8" name="Graphique 7"/>
          <p:cNvGraphicFramePr/>
          <p:nvPr/>
        </p:nvGraphicFramePr>
        <p:xfrm>
          <a:off x="467544" y="2492896"/>
          <a:ext cx="813690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 xmlns:a16="http://schemas.microsoft.com/office/drawing/2014/main" id="{4A4F82E9-50C6-4DAF-A4F0-01BEF8B6ABFD}"/>
              </a:ext>
            </a:extLst>
          </p:cNvPr>
          <p:cNvSpPr>
            <a:spLocks noGrp="1"/>
          </p:cNvSpPr>
          <p:nvPr>
            <p:ph type="dt" sz="half" idx="10"/>
          </p:nvPr>
        </p:nvSpPr>
        <p:spPr/>
        <p:txBody>
          <a:bodyPr/>
          <a:lstStyle/>
          <a:p>
            <a:fld id="{B7F3A2FF-FA2F-4476-9091-23626B6BE1F6}"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C2187A58-A321-4C3E-A519-C65FFB77E3F0}"/>
              </a:ext>
            </a:extLst>
          </p:cNvPr>
          <p:cNvSpPr>
            <a:spLocks noGrp="1"/>
          </p:cNvSpPr>
          <p:nvPr>
            <p:ph type="sldNum" sz="quarter" idx="12"/>
          </p:nvPr>
        </p:nvSpPr>
        <p:spPr/>
        <p:txBody>
          <a:bodyPr/>
          <a:lstStyle/>
          <a:p>
            <a:fld id="{8BA2FF6F-FEEF-4235-A332-D1B446A47BD9}" type="slidenum">
              <a:rPr lang="fr-FR" smtClean="0"/>
              <a:pPr/>
              <a:t>38</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DL 50 des </a:t>
            </a:r>
            <a:r>
              <a:rPr lang="fr-FR" dirty="0" err="1"/>
              <a:t>rodonticides</a:t>
            </a:r>
            <a:r>
              <a:rPr lang="fr-FR" dirty="0"/>
              <a:t> </a:t>
            </a:r>
          </a:p>
          <a:p>
            <a:pPr>
              <a:buNone/>
            </a:pPr>
            <a:r>
              <a:rPr lang="fr-FR" dirty="0"/>
              <a:t>• Convertir DL50 en grammes de produit </a:t>
            </a:r>
          </a:p>
          <a:p>
            <a:pPr>
              <a:buNone/>
            </a:pPr>
            <a:r>
              <a:rPr lang="fr-FR" dirty="0"/>
              <a:t>formulé par individu de l’espèce ciblée</a:t>
            </a:r>
          </a:p>
          <a:p>
            <a:pPr>
              <a:buNone/>
            </a:pPr>
            <a:endParaRPr lang="fr-FR" dirty="0"/>
          </a:p>
          <a:p>
            <a:pPr>
              <a:buNone/>
            </a:pPr>
            <a:r>
              <a:rPr lang="fr-FR" dirty="0"/>
              <a:t>• Exemple : </a:t>
            </a:r>
            <a:r>
              <a:rPr lang="fr-FR" dirty="0" err="1"/>
              <a:t>Bromadiolone</a:t>
            </a:r>
            <a:endParaRPr lang="fr-FR" dirty="0"/>
          </a:p>
          <a:p>
            <a:pPr>
              <a:buNone/>
            </a:pPr>
            <a:r>
              <a:rPr lang="fr-FR" dirty="0"/>
              <a:t>=&gt; 7.35  grammes </a:t>
            </a:r>
            <a:r>
              <a:rPr lang="fr-FR" dirty="0" err="1"/>
              <a:t>rodonticide</a:t>
            </a:r>
            <a:r>
              <a:rPr lang="fr-FR" dirty="0"/>
              <a:t> / surmulot (250 gr)</a:t>
            </a:r>
          </a:p>
          <a:p>
            <a:pPr>
              <a:buNone/>
            </a:pPr>
            <a:r>
              <a:rPr lang="fr-FR" dirty="0"/>
              <a:t>=&gt;1.29 gramme </a:t>
            </a:r>
            <a:r>
              <a:rPr lang="fr-FR" dirty="0" err="1"/>
              <a:t>rodonticide</a:t>
            </a:r>
            <a:r>
              <a:rPr lang="fr-FR" dirty="0"/>
              <a:t> / souris (25 gr)</a:t>
            </a:r>
          </a:p>
        </p:txBody>
      </p:sp>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 xmlns:a16="http://schemas.microsoft.com/office/drawing/2014/main" id="{B677D6DB-E2A0-44B8-8FAD-143F4851D6BD}"/>
              </a:ext>
            </a:extLst>
          </p:cNvPr>
          <p:cNvSpPr>
            <a:spLocks noGrp="1"/>
          </p:cNvSpPr>
          <p:nvPr>
            <p:ph type="dt" sz="half" idx="10"/>
          </p:nvPr>
        </p:nvSpPr>
        <p:spPr/>
        <p:txBody>
          <a:bodyPr/>
          <a:lstStyle/>
          <a:p>
            <a:fld id="{C350C393-65D0-4B3D-9443-4A2FA4600CDB}"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F9C8A09B-881F-4F35-9D22-785C99F4C1A6}"/>
              </a:ext>
            </a:extLst>
          </p:cNvPr>
          <p:cNvSpPr>
            <a:spLocks noGrp="1"/>
          </p:cNvSpPr>
          <p:nvPr>
            <p:ph type="sldNum" sz="quarter" idx="12"/>
          </p:nvPr>
        </p:nvSpPr>
        <p:spPr/>
        <p:txBody>
          <a:bodyPr/>
          <a:lstStyle/>
          <a:p>
            <a:fld id="{8BA2FF6F-FEEF-4235-A332-D1B446A47BD9}" type="slidenum">
              <a:rPr lang="fr-FR" smtClean="0"/>
              <a:pPr/>
              <a:t>39</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0" y="0"/>
            <a:ext cx="8429422" cy="646331"/>
          </a:xfrm>
          <a:prstGeom prst="rect">
            <a:avLst/>
          </a:prstGeom>
          <a:noFill/>
        </p:spPr>
        <p:txBody>
          <a:bodyPr wrap="none" rtlCol="0">
            <a:spAutoFit/>
          </a:bodyPr>
          <a:lstStyle/>
          <a:p>
            <a:pPr marL="742950" indent="-742950" algn="ctr">
              <a:buAutoNum type="arabicPeriod"/>
            </a:pPr>
            <a:r>
              <a:rPr lang="fr-FR" sz="3600" dirty="0">
                <a:latin typeface="+mj-lt"/>
              </a:rPr>
              <a:t>Les rongeurs: biologie et comportement</a:t>
            </a:r>
          </a:p>
        </p:txBody>
      </p:sp>
      <p:sp>
        <p:nvSpPr>
          <p:cNvPr id="5" name="ZoneTexte 4"/>
          <p:cNvSpPr txBox="1"/>
          <p:nvPr/>
        </p:nvSpPr>
        <p:spPr>
          <a:xfrm>
            <a:off x="647564" y="633224"/>
            <a:ext cx="7848872" cy="2123658"/>
          </a:xfrm>
          <a:prstGeom prst="rect">
            <a:avLst/>
          </a:prstGeom>
          <a:noFill/>
        </p:spPr>
        <p:txBody>
          <a:bodyPr wrap="square" rtlCol="0">
            <a:spAutoFit/>
          </a:bodyPr>
          <a:lstStyle/>
          <a:p>
            <a:r>
              <a:rPr lang="fr-FR" sz="2400" b="1" dirty="0"/>
              <a:t>Goût</a:t>
            </a:r>
          </a:p>
          <a:p>
            <a:pPr marL="285750" indent="-285750">
              <a:buFont typeface="Arial" panose="020B0604020202020204" pitchFamily="34" charset="0"/>
              <a:buChar char="•"/>
            </a:pPr>
            <a:r>
              <a:rPr lang="fr-FR" b="1" dirty="0"/>
              <a:t>Très développé</a:t>
            </a:r>
          </a:p>
          <a:p>
            <a:pPr marL="285750" indent="-285750">
              <a:buFont typeface="Arial" panose="020B0604020202020204" pitchFamily="34" charset="0"/>
              <a:buChar char="•"/>
            </a:pPr>
            <a:r>
              <a:rPr lang="fr-FR" dirty="0"/>
              <a:t>Perception des goûts différente / Hommes</a:t>
            </a:r>
          </a:p>
          <a:p>
            <a:pPr marL="1200150" lvl="2" indent="-285750">
              <a:buFont typeface="Arial" panose="020B0604020202020204" pitchFamily="34" charset="0"/>
              <a:buChar char="•"/>
            </a:pPr>
            <a:r>
              <a:rPr lang="fr-FR" dirty="0"/>
              <a:t>Amertume détectée :  à partir de	5 mg/kg par l’homme</a:t>
            </a:r>
          </a:p>
          <a:p>
            <a:pPr lvl="8"/>
            <a:r>
              <a:rPr lang="fr-FR" b="1" dirty="0"/>
              <a:t>	50 mg/kg </a:t>
            </a:r>
            <a:r>
              <a:rPr lang="fr-FR" dirty="0"/>
              <a:t>par les rongeurs</a:t>
            </a:r>
          </a:p>
          <a:p>
            <a:endParaRPr lang="fr-FR" dirty="0"/>
          </a:p>
          <a:p>
            <a:pPr marL="285750" indent="-285750">
              <a:buFont typeface="Arial" panose="020B0604020202020204" pitchFamily="34" charset="0"/>
              <a:buChar char="•"/>
            </a:pPr>
            <a:endParaRPr lang="fr-FR" dirty="0"/>
          </a:p>
        </p:txBody>
      </p:sp>
      <p:sp>
        <p:nvSpPr>
          <p:cNvPr id="8" name="Flèche droite 7"/>
          <p:cNvSpPr/>
          <p:nvPr/>
        </p:nvSpPr>
        <p:spPr>
          <a:xfrm>
            <a:off x="1323707" y="2708920"/>
            <a:ext cx="864096" cy="26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187803" y="2492896"/>
            <a:ext cx="6024122" cy="646331"/>
          </a:xfrm>
          <a:prstGeom prst="rect">
            <a:avLst/>
          </a:prstGeom>
          <a:noFill/>
        </p:spPr>
        <p:txBody>
          <a:bodyPr wrap="square" rtlCol="0">
            <a:spAutoFit/>
          </a:bodyPr>
          <a:lstStyle/>
          <a:p>
            <a:r>
              <a:rPr lang="fr-FR" dirty="0"/>
              <a:t>Incorporation dans les appâts d’agent amérisant comme BITREX à des doses de 10 à 20 mg/kg</a:t>
            </a:r>
          </a:p>
        </p:txBody>
      </p:sp>
      <p:sp>
        <p:nvSpPr>
          <p:cNvPr id="11" name="ZoneTexte 10"/>
          <p:cNvSpPr txBox="1"/>
          <p:nvPr/>
        </p:nvSpPr>
        <p:spPr>
          <a:xfrm>
            <a:off x="612308" y="3212976"/>
            <a:ext cx="7848872" cy="2123658"/>
          </a:xfrm>
          <a:prstGeom prst="rect">
            <a:avLst/>
          </a:prstGeom>
          <a:noFill/>
        </p:spPr>
        <p:txBody>
          <a:bodyPr wrap="square" rtlCol="0">
            <a:spAutoFit/>
          </a:bodyPr>
          <a:lstStyle/>
          <a:p>
            <a:r>
              <a:rPr lang="fr-FR" sz="2400" b="1" dirty="0"/>
              <a:t>Ouïe</a:t>
            </a:r>
          </a:p>
          <a:p>
            <a:pPr marL="285750" indent="-285750">
              <a:buFont typeface="Arial" panose="020B0604020202020204" pitchFamily="34" charset="0"/>
              <a:buChar char="•"/>
            </a:pPr>
            <a:r>
              <a:rPr lang="fr-FR" b="1" dirty="0"/>
              <a:t>Exceptionnelle</a:t>
            </a:r>
            <a:endParaRPr lang="fr-FR" dirty="0"/>
          </a:p>
          <a:p>
            <a:pPr marL="285750" indent="-285750">
              <a:buFont typeface="Arial" panose="020B0604020202020204" pitchFamily="34" charset="0"/>
              <a:buChar char="•"/>
            </a:pPr>
            <a:r>
              <a:rPr lang="fr-FR" dirty="0"/>
              <a:t>grande sensibilité aux ultra sons (</a:t>
            </a:r>
            <a:r>
              <a:rPr lang="fr-FR" dirty="0" err="1"/>
              <a:t>fréq</a:t>
            </a:r>
            <a:r>
              <a:rPr lang="fr-FR" dirty="0"/>
              <a:t>. inaudible par homme)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a:p>
            <a:endParaRPr lang="fr-FR" dirty="0"/>
          </a:p>
        </p:txBody>
      </p:sp>
      <p:sp>
        <p:nvSpPr>
          <p:cNvPr id="9" name="Flèche droite 8"/>
          <p:cNvSpPr/>
          <p:nvPr/>
        </p:nvSpPr>
        <p:spPr>
          <a:xfrm>
            <a:off x="967923" y="6475907"/>
            <a:ext cx="864096" cy="26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857151" y="6444044"/>
            <a:ext cx="5532155" cy="369332"/>
          </a:xfrm>
          <a:prstGeom prst="rect">
            <a:avLst/>
          </a:prstGeom>
          <a:noFill/>
        </p:spPr>
        <p:txBody>
          <a:bodyPr wrap="none" rtlCol="0">
            <a:spAutoFit/>
          </a:bodyPr>
          <a:lstStyle/>
          <a:p>
            <a:r>
              <a:rPr lang="fr-FR" dirty="0"/>
              <a:t>Appareil à ultra-sons permet protection efficace d’un site</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649" y="4260894"/>
            <a:ext cx="6144276" cy="2095206"/>
          </a:xfrm>
          <a:prstGeom prst="rect">
            <a:avLst/>
          </a:prstGeom>
        </p:spPr>
      </p:pic>
      <p:sp>
        <p:nvSpPr>
          <p:cNvPr id="12" name="Rectangle 11"/>
          <p:cNvSpPr/>
          <p:nvPr/>
        </p:nvSpPr>
        <p:spPr>
          <a:xfrm>
            <a:off x="3419872" y="6093296"/>
            <a:ext cx="2952328" cy="1095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t="10183" b="20989"/>
          <a:stretch/>
        </p:blipFill>
        <p:spPr>
          <a:xfrm>
            <a:off x="4670691" y="6037224"/>
            <a:ext cx="1150127" cy="495624"/>
          </a:xfrm>
          <a:prstGeom prst="rect">
            <a:avLst/>
          </a:prstGeom>
        </p:spPr>
      </p:pic>
      <p:pic>
        <p:nvPicPr>
          <p:cNvPr id="14" name="Image 13">
            <a:extLst>
              <a:ext uri="{FF2B5EF4-FFF2-40B4-BE49-F238E27FC236}">
                <a16:creationId xmlns="" xmlns:a16="http://schemas.microsoft.com/office/drawing/2014/main" id="{04918509-C17C-4A1C-B8E8-E26FD695C9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99792" y="704681"/>
            <a:ext cx="610563" cy="610563"/>
          </a:xfrm>
          <a:prstGeom prst="rect">
            <a:avLst/>
          </a:prstGeom>
        </p:spPr>
      </p:pic>
      <p:pic>
        <p:nvPicPr>
          <p:cNvPr id="15" name="Image 14">
            <a:extLst>
              <a:ext uri="{FF2B5EF4-FFF2-40B4-BE49-F238E27FC236}">
                <a16:creationId xmlns="" xmlns:a16="http://schemas.microsoft.com/office/drawing/2014/main" id="{A6E99583-4D7A-4379-A163-42EEF975E9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94166" y="6202813"/>
            <a:ext cx="610563" cy="610563"/>
          </a:xfrm>
          <a:prstGeom prst="rect">
            <a:avLst/>
          </a:prstGeom>
        </p:spPr>
      </p:pic>
      <p:sp>
        <p:nvSpPr>
          <p:cNvPr id="6" name="Espace réservé de la date 5">
            <a:extLst>
              <a:ext uri="{FF2B5EF4-FFF2-40B4-BE49-F238E27FC236}">
                <a16:creationId xmlns="" xmlns:a16="http://schemas.microsoft.com/office/drawing/2014/main" id="{8E6AB090-4406-44ED-B5A7-51DCDA415F35}"/>
              </a:ext>
            </a:extLst>
          </p:cNvPr>
          <p:cNvSpPr>
            <a:spLocks noGrp="1"/>
          </p:cNvSpPr>
          <p:nvPr>
            <p:ph type="dt" sz="half" idx="10"/>
          </p:nvPr>
        </p:nvSpPr>
        <p:spPr/>
        <p:txBody>
          <a:bodyPr/>
          <a:lstStyle/>
          <a:p>
            <a:fld id="{3F244AC3-41C9-4632-BA62-12D4A8ECE97A}" type="datetime1">
              <a:rPr lang="fr-FR" smtClean="0"/>
              <a:t>24/10/2018</a:t>
            </a:fld>
            <a:endParaRPr lang="fr-FR"/>
          </a:p>
        </p:txBody>
      </p:sp>
      <p:sp>
        <p:nvSpPr>
          <p:cNvPr id="16" name="Espace réservé du numéro de diapositive 15">
            <a:extLst>
              <a:ext uri="{FF2B5EF4-FFF2-40B4-BE49-F238E27FC236}">
                <a16:creationId xmlns="" xmlns:a16="http://schemas.microsoft.com/office/drawing/2014/main" id="{840AEF4D-DDC8-41EC-968C-3A71E686E8BA}"/>
              </a:ext>
            </a:extLst>
          </p:cNvPr>
          <p:cNvSpPr>
            <a:spLocks noGrp="1"/>
          </p:cNvSpPr>
          <p:nvPr>
            <p:ph type="sldNum" sz="quarter" idx="12"/>
          </p:nvPr>
        </p:nvSpPr>
        <p:spPr/>
        <p:txBody>
          <a:bodyPr/>
          <a:lstStyle/>
          <a:p>
            <a:fld id="{8BA2FF6F-FEEF-4235-A332-D1B446A47BD9}" type="slidenum">
              <a:rPr lang="fr-FR" smtClean="0"/>
              <a:pPr/>
              <a:t>4</a:t>
            </a:fld>
            <a:endParaRPr lang="fr-FR"/>
          </a:p>
        </p:txBody>
      </p:sp>
    </p:spTree>
    <p:extLst>
      <p:ext uri="{BB962C8B-B14F-4D97-AF65-F5344CB8AC3E}">
        <p14:creationId xmlns:p14="http://schemas.microsoft.com/office/powerpoint/2010/main" val="384918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p:txBody>
          <a:bodyPr>
            <a:normAutofit lnSpcReduction="10000"/>
          </a:bodyPr>
          <a:lstStyle/>
          <a:p>
            <a:pPr>
              <a:buNone/>
            </a:pPr>
            <a:r>
              <a:rPr lang="fr-FR" dirty="0"/>
              <a:t>Calculs sur rats : BROMADIOLONE</a:t>
            </a:r>
          </a:p>
          <a:p>
            <a:pPr>
              <a:buNone/>
            </a:pPr>
            <a:r>
              <a:rPr lang="fr-FR" dirty="0"/>
              <a:t>• 7.35 grammes (de céréales traitées)</a:t>
            </a:r>
          </a:p>
          <a:p>
            <a:pPr>
              <a:buNone/>
            </a:pPr>
            <a:r>
              <a:rPr lang="fr-FR" dirty="0"/>
              <a:t>=&gt; 50% de probabilité de tuer 1 rat</a:t>
            </a:r>
          </a:p>
          <a:p>
            <a:pPr>
              <a:buNone/>
            </a:pPr>
            <a:r>
              <a:rPr lang="fr-FR" dirty="0"/>
              <a:t>• 15 grammes : </a:t>
            </a:r>
          </a:p>
          <a:p>
            <a:pPr>
              <a:buNone/>
            </a:pPr>
            <a:r>
              <a:rPr lang="fr-FR" dirty="0"/>
              <a:t>=&gt; 100% de probabilité de tuer 1 rat</a:t>
            </a:r>
          </a:p>
          <a:p>
            <a:pPr>
              <a:buNone/>
            </a:pPr>
            <a:r>
              <a:rPr lang="fr-FR" dirty="0"/>
              <a:t>• Chiffre arrondi à 15 grammes</a:t>
            </a:r>
          </a:p>
          <a:p>
            <a:pPr>
              <a:buNone/>
            </a:pPr>
            <a:r>
              <a:rPr lang="fr-FR" b="1" dirty="0">
                <a:solidFill>
                  <a:srgbClr val="FF0000"/>
                </a:solidFill>
              </a:rPr>
              <a:t>• DL appât traité = 15 gr. =&gt; 1 rat de 250 gr.</a:t>
            </a:r>
          </a:p>
          <a:p>
            <a:pPr>
              <a:buNone/>
            </a:pPr>
            <a:r>
              <a:rPr lang="fr-FR" b="1" dirty="0">
                <a:solidFill>
                  <a:srgbClr val="FF0000"/>
                </a:solidFill>
              </a:rPr>
              <a:t>(4 à 5 gr par prise)</a:t>
            </a:r>
          </a:p>
          <a:p>
            <a:endParaRPr lang="fr-FR" dirty="0"/>
          </a:p>
        </p:txBody>
      </p:sp>
      <p:sp>
        <p:nvSpPr>
          <p:cNvPr id="2" name="Espace réservé de la date 1">
            <a:extLst>
              <a:ext uri="{FF2B5EF4-FFF2-40B4-BE49-F238E27FC236}">
                <a16:creationId xmlns="" xmlns:a16="http://schemas.microsoft.com/office/drawing/2014/main" id="{3D14E2FC-79D4-4C76-822A-28CB9B485ACC}"/>
              </a:ext>
            </a:extLst>
          </p:cNvPr>
          <p:cNvSpPr>
            <a:spLocks noGrp="1"/>
          </p:cNvSpPr>
          <p:nvPr>
            <p:ph type="dt" sz="half" idx="10"/>
          </p:nvPr>
        </p:nvSpPr>
        <p:spPr/>
        <p:txBody>
          <a:bodyPr/>
          <a:lstStyle/>
          <a:p>
            <a:fld id="{62FE4358-C983-4D79-A23D-CDD88B8DEF6E}"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DD55BC6B-7BE3-49F2-8342-D49BB844B6D8}"/>
              </a:ext>
            </a:extLst>
          </p:cNvPr>
          <p:cNvSpPr>
            <a:spLocks noGrp="1"/>
          </p:cNvSpPr>
          <p:nvPr>
            <p:ph type="sldNum" sz="quarter" idx="12"/>
          </p:nvPr>
        </p:nvSpPr>
        <p:spPr/>
        <p:txBody>
          <a:bodyPr/>
          <a:lstStyle/>
          <a:p>
            <a:fld id="{8BA2FF6F-FEEF-4235-A332-D1B446A47BD9}" type="slidenum">
              <a:rPr lang="fr-FR" smtClean="0"/>
              <a:pPr/>
              <a:t>40</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457200" y="980728"/>
            <a:ext cx="8686800" cy="5145435"/>
          </a:xfrm>
        </p:spPr>
        <p:txBody>
          <a:bodyPr>
            <a:normAutofit/>
          </a:bodyPr>
          <a:lstStyle/>
          <a:p>
            <a:r>
              <a:rPr lang="fr-FR" dirty="0" err="1"/>
              <a:t>Bromadiolone</a:t>
            </a:r>
            <a:r>
              <a:rPr lang="fr-FR" dirty="0"/>
              <a:t>  50 ppm (0,005 %)</a:t>
            </a:r>
          </a:p>
          <a:p>
            <a:r>
              <a:rPr lang="fr-FR" dirty="0"/>
              <a:t>Dans la théorie avec  7 g =&gt; rat DL 50</a:t>
            </a:r>
          </a:p>
          <a:p>
            <a:pPr>
              <a:buNone/>
            </a:pPr>
            <a:r>
              <a:rPr lang="fr-FR" dirty="0"/>
              <a:t>= 15 g pour 100% de décès</a:t>
            </a:r>
          </a:p>
          <a:p>
            <a:pPr>
              <a:buNone/>
            </a:pPr>
            <a:r>
              <a:rPr lang="fr-FR" dirty="0"/>
              <a:t>Exemple avec  NOTRAC BLOC </a:t>
            </a:r>
          </a:p>
          <a:p>
            <a:pPr>
              <a:buNone/>
            </a:pPr>
            <a:r>
              <a:rPr lang="fr-FR" dirty="0"/>
              <a:t>Bloc extrudé composé de céréales, de graisses, de paraffine alimentaire. </a:t>
            </a:r>
          </a:p>
          <a:p>
            <a:pPr>
              <a:buNone/>
            </a:pPr>
            <a:r>
              <a:rPr lang="fr-FR" dirty="0"/>
              <a:t>A utiliser dans et autour des bâtiments, et dans égouts. Très appétant, résistant à l'humidité.</a:t>
            </a:r>
          </a:p>
          <a:p>
            <a:pPr>
              <a:buNone/>
            </a:pPr>
            <a:r>
              <a:rPr lang="fr-FR" dirty="0"/>
              <a:t> =&gt; Utilisation sécurisée avec les postes PROTECTA.</a:t>
            </a:r>
          </a:p>
        </p:txBody>
      </p:sp>
      <p:sp>
        <p:nvSpPr>
          <p:cNvPr id="14338" name="AutoShape 2" descr="NOTRAC BLOC 28 G (8KG)"/>
          <p:cNvSpPr>
            <a:spLocks noChangeAspect="1" noChangeArrowheads="1"/>
          </p:cNvSpPr>
          <p:nvPr/>
        </p:nvSpPr>
        <p:spPr bwMode="auto">
          <a:xfrm>
            <a:off x="155575" y="-547688"/>
            <a:ext cx="1143000" cy="1143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NOTRAC BLOC 28 G (8KG)"/>
          <p:cNvSpPr>
            <a:spLocks noChangeAspect="1" noChangeArrowheads="1"/>
          </p:cNvSpPr>
          <p:nvPr/>
        </p:nvSpPr>
        <p:spPr bwMode="auto">
          <a:xfrm>
            <a:off x="63500" y="-136525"/>
            <a:ext cx="1143000" cy="1143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342" name="Picture 6" descr="NOTRAC BLOC 28 G (8KG)"/>
          <p:cNvPicPr>
            <a:picLocks noChangeAspect="1" noChangeArrowheads="1"/>
          </p:cNvPicPr>
          <p:nvPr/>
        </p:nvPicPr>
        <p:blipFill>
          <a:blip r:embed="rId2" cstate="print"/>
          <a:srcRect l="31434" t="34577" r="27702" b="35560"/>
          <a:stretch>
            <a:fillRect/>
          </a:stretch>
        </p:blipFill>
        <p:spPr bwMode="auto">
          <a:xfrm>
            <a:off x="7271792" y="620688"/>
            <a:ext cx="1872208" cy="1368152"/>
          </a:xfrm>
          <a:prstGeom prst="rect">
            <a:avLst/>
          </a:prstGeom>
          <a:noFill/>
        </p:spPr>
      </p:pic>
      <p:sp>
        <p:nvSpPr>
          <p:cNvPr id="2" name="Espace réservé de la date 1">
            <a:extLst>
              <a:ext uri="{FF2B5EF4-FFF2-40B4-BE49-F238E27FC236}">
                <a16:creationId xmlns="" xmlns:a16="http://schemas.microsoft.com/office/drawing/2014/main" id="{BE78D248-253A-45A4-A745-05BE5D06D014}"/>
              </a:ext>
            </a:extLst>
          </p:cNvPr>
          <p:cNvSpPr>
            <a:spLocks noGrp="1"/>
          </p:cNvSpPr>
          <p:nvPr>
            <p:ph type="dt" sz="half" idx="10"/>
          </p:nvPr>
        </p:nvSpPr>
        <p:spPr/>
        <p:txBody>
          <a:bodyPr/>
          <a:lstStyle/>
          <a:p>
            <a:fld id="{1514ABF6-8613-4E3F-9F61-EDB2BED0A8BC}"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DCE7DB66-4738-4B29-A5ED-6AF5B0CE3DE9}"/>
              </a:ext>
            </a:extLst>
          </p:cNvPr>
          <p:cNvSpPr>
            <a:spLocks noGrp="1"/>
          </p:cNvSpPr>
          <p:nvPr>
            <p:ph type="sldNum" sz="quarter" idx="12"/>
          </p:nvPr>
        </p:nvSpPr>
        <p:spPr/>
        <p:txBody>
          <a:bodyPr/>
          <a:lstStyle/>
          <a:p>
            <a:fld id="{8BA2FF6F-FEEF-4235-A332-D1B446A47BD9}" type="slidenum">
              <a:rPr lang="fr-FR" smtClean="0"/>
              <a:pPr/>
              <a:t>41</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457200" y="980728"/>
            <a:ext cx="8686800" cy="5145435"/>
          </a:xfrm>
        </p:spPr>
        <p:txBody>
          <a:bodyPr>
            <a:normAutofit/>
          </a:bodyPr>
          <a:lstStyle/>
          <a:p>
            <a:r>
              <a:rPr lang="fr-FR" dirty="0" err="1"/>
              <a:t>Bromadiolone</a:t>
            </a:r>
            <a:r>
              <a:rPr lang="fr-FR" dirty="0"/>
              <a:t>  50 ppm (0,005 %)</a:t>
            </a:r>
          </a:p>
          <a:p>
            <a:r>
              <a:rPr lang="fr-FR" dirty="0"/>
              <a:t>Dans la théorie avec  7 g =&gt; rat DL 50 ok</a:t>
            </a:r>
          </a:p>
          <a:p>
            <a:pPr>
              <a:buNone/>
            </a:pPr>
            <a:r>
              <a:rPr lang="fr-FR" dirty="0"/>
              <a:t>= 15 g pour 100% de décès</a:t>
            </a:r>
          </a:p>
          <a:p>
            <a:pPr>
              <a:buNone/>
            </a:pPr>
            <a:r>
              <a:rPr lang="fr-FR" dirty="0"/>
              <a:t>Exemple avec  BROMAPESCE GRAIN</a:t>
            </a:r>
          </a:p>
        </p:txBody>
      </p:sp>
      <p:sp>
        <p:nvSpPr>
          <p:cNvPr id="14338" name="AutoShape 2" descr="NOTRAC BLOC 28 G (8KG)"/>
          <p:cNvSpPr>
            <a:spLocks noChangeAspect="1" noChangeArrowheads="1"/>
          </p:cNvSpPr>
          <p:nvPr/>
        </p:nvSpPr>
        <p:spPr bwMode="auto">
          <a:xfrm>
            <a:off x="155575" y="-547688"/>
            <a:ext cx="1143000" cy="1143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NOTRAC BLOC 28 G (8KG)"/>
          <p:cNvSpPr>
            <a:spLocks noChangeAspect="1" noChangeArrowheads="1"/>
          </p:cNvSpPr>
          <p:nvPr/>
        </p:nvSpPr>
        <p:spPr bwMode="auto">
          <a:xfrm>
            <a:off x="63500" y="-136525"/>
            <a:ext cx="1143000" cy="1143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62" name="Picture 2" descr="Afficher l'image d'origine"/>
          <p:cNvPicPr>
            <a:picLocks noChangeAspect="1" noChangeArrowheads="1"/>
          </p:cNvPicPr>
          <p:nvPr/>
        </p:nvPicPr>
        <p:blipFill>
          <a:blip r:embed="rId2" cstate="print"/>
          <a:srcRect t="32369"/>
          <a:stretch>
            <a:fillRect/>
          </a:stretch>
        </p:blipFill>
        <p:spPr bwMode="auto">
          <a:xfrm>
            <a:off x="7596336" y="692697"/>
            <a:ext cx="1547664" cy="1308380"/>
          </a:xfrm>
          <a:prstGeom prst="rect">
            <a:avLst/>
          </a:prstGeom>
          <a:noFill/>
        </p:spPr>
      </p:pic>
      <p:sp>
        <p:nvSpPr>
          <p:cNvPr id="2" name="Espace réservé de la date 1">
            <a:extLst>
              <a:ext uri="{FF2B5EF4-FFF2-40B4-BE49-F238E27FC236}">
                <a16:creationId xmlns="" xmlns:a16="http://schemas.microsoft.com/office/drawing/2014/main" id="{85F6E3C4-FD25-4857-9DB9-1C4523F2FF08}"/>
              </a:ext>
            </a:extLst>
          </p:cNvPr>
          <p:cNvSpPr>
            <a:spLocks noGrp="1"/>
          </p:cNvSpPr>
          <p:nvPr>
            <p:ph type="dt" sz="half" idx="10"/>
          </p:nvPr>
        </p:nvSpPr>
        <p:spPr/>
        <p:txBody>
          <a:bodyPr/>
          <a:lstStyle/>
          <a:p>
            <a:fld id="{E16DE965-4C40-45CC-BE87-D90DF8F9CD26}"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768CD9D3-4B64-40E4-B444-BA70BCD99C96}"/>
              </a:ext>
            </a:extLst>
          </p:cNvPr>
          <p:cNvSpPr>
            <a:spLocks noGrp="1"/>
          </p:cNvSpPr>
          <p:nvPr>
            <p:ph type="sldNum" sz="quarter" idx="12"/>
          </p:nvPr>
        </p:nvSpPr>
        <p:spPr/>
        <p:txBody>
          <a:bodyPr/>
          <a:lstStyle/>
          <a:p>
            <a:fld id="{8BA2FF6F-FEEF-4235-A332-D1B446A47BD9}" type="slidenum">
              <a:rPr lang="fr-FR" smtClean="0"/>
              <a:pPr/>
              <a:t>42</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395536" y="908720"/>
            <a:ext cx="8229600" cy="1152128"/>
          </a:xfrm>
        </p:spPr>
        <p:txBody>
          <a:bodyPr>
            <a:normAutofit/>
          </a:bodyPr>
          <a:lstStyle/>
          <a:p>
            <a:pPr algn="ctr">
              <a:buNone/>
            </a:pPr>
            <a:r>
              <a:rPr lang="fr-FR" dirty="0" err="1"/>
              <a:t>Brodifacoum</a:t>
            </a:r>
            <a:r>
              <a:rPr lang="fr-FR" dirty="0"/>
              <a:t> DL50 S.A. pure</a:t>
            </a:r>
          </a:p>
        </p:txBody>
      </p:sp>
      <p:pic>
        <p:nvPicPr>
          <p:cNvPr id="8" name="Picture 2"/>
          <p:cNvPicPr>
            <a:picLocks noChangeAspect="1" noChangeArrowheads="1"/>
          </p:cNvPicPr>
          <p:nvPr/>
        </p:nvPicPr>
        <p:blipFill>
          <a:blip r:embed="rId2" cstate="print"/>
          <a:srcRect/>
          <a:stretch>
            <a:fillRect/>
          </a:stretch>
        </p:blipFill>
        <p:spPr bwMode="auto">
          <a:xfrm>
            <a:off x="1043608" y="1556792"/>
            <a:ext cx="5283931" cy="5062537"/>
          </a:xfrm>
          <a:prstGeom prst="rect">
            <a:avLst/>
          </a:prstGeom>
          <a:noFill/>
          <a:ln w="9525">
            <a:noFill/>
            <a:miter lim="800000"/>
            <a:headEnd/>
            <a:tailEnd/>
          </a:ln>
        </p:spPr>
      </p:pic>
      <p:sp>
        <p:nvSpPr>
          <p:cNvPr id="9" name="Ellipse 8"/>
          <p:cNvSpPr/>
          <p:nvPr/>
        </p:nvSpPr>
        <p:spPr>
          <a:xfrm>
            <a:off x="4139952" y="3140968"/>
            <a:ext cx="2160240" cy="36004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851920" y="1556792"/>
            <a:ext cx="2160240" cy="36004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a:extLst>
              <a:ext uri="{FF2B5EF4-FFF2-40B4-BE49-F238E27FC236}">
                <a16:creationId xmlns="" xmlns:a16="http://schemas.microsoft.com/office/drawing/2014/main" id="{C2995AD6-BFA0-4D77-A03E-6B048FD69389}"/>
              </a:ext>
            </a:extLst>
          </p:cNvPr>
          <p:cNvSpPr>
            <a:spLocks noGrp="1"/>
          </p:cNvSpPr>
          <p:nvPr>
            <p:ph type="dt" sz="half" idx="10"/>
          </p:nvPr>
        </p:nvSpPr>
        <p:spPr/>
        <p:txBody>
          <a:bodyPr/>
          <a:lstStyle/>
          <a:p>
            <a:fld id="{3957F825-F618-443F-9AC7-714A38A11163}"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90AE5C33-51A8-4337-A7C4-6263C97189D5}"/>
              </a:ext>
            </a:extLst>
          </p:cNvPr>
          <p:cNvSpPr>
            <a:spLocks noGrp="1"/>
          </p:cNvSpPr>
          <p:nvPr>
            <p:ph type="sldNum" sz="quarter" idx="12"/>
          </p:nvPr>
        </p:nvSpPr>
        <p:spPr/>
        <p:txBody>
          <a:bodyPr/>
          <a:lstStyle/>
          <a:p>
            <a:fld id="{8BA2FF6F-FEEF-4235-A332-D1B446A47BD9}" type="slidenum">
              <a:rPr lang="fr-FR" smtClean="0"/>
              <a:pPr/>
              <a:t>43</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323528" y="980728"/>
            <a:ext cx="8229600" cy="5184575"/>
          </a:xfrm>
        </p:spPr>
        <p:txBody>
          <a:bodyPr>
            <a:normAutofit/>
          </a:bodyPr>
          <a:lstStyle/>
          <a:p>
            <a:pPr algn="ctr">
              <a:buNone/>
            </a:pPr>
            <a:r>
              <a:rPr lang="fr-FR" dirty="0"/>
              <a:t>Risques liés à  la mise en œuvre du </a:t>
            </a:r>
            <a:r>
              <a:rPr lang="fr-FR" dirty="0" err="1"/>
              <a:t>brodifacoum</a:t>
            </a:r>
            <a:endParaRPr lang="fr-FR" dirty="0"/>
          </a:p>
          <a:p>
            <a:pPr>
              <a:buNone/>
            </a:pPr>
            <a:r>
              <a:rPr lang="fr-FR" dirty="0"/>
              <a:t>• Dangerosité comparée, chihuahua /rat :</a:t>
            </a:r>
          </a:p>
          <a:p>
            <a:pPr>
              <a:buNone/>
            </a:pPr>
            <a:r>
              <a:rPr lang="fr-FR" dirty="0"/>
              <a:t> =&gt; </a:t>
            </a:r>
            <a:r>
              <a:rPr lang="fr-FR" dirty="0" err="1"/>
              <a:t>Brodifacoum</a:t>
            </a:r>
            <a:r>
              <a:rPr lang="fr-FR" dirty="0"/>
              <a:t>, identique</a:t>
            </a:r>
          </a:p>
          <a:p>
            <a:pPr>
              <a:buNone/>
            </a:pPr>
            <a:r>
              <a:rPr lang="fr-FR" dirty="0"/>
              <a:t>• Pourquoi les « garder » ?</a:t>
            </a:r>
          </a:p>
          <a:p>
            <a:pPr>
              <a:buNone/>
            </a:pPr>
            <a:r>
              <a:rPr lang="fr-FR" dirty="0"/>
              <a:t>– On dispose de peu de S.A.</a:t>
            </a:r>
          </a:p>
          <a:p>
            <a:pPr>
              <a:buNone/>
            </a:pPr>
            <a:r>
              <a:rPr lang="fr-FR" dirty="0"/>
              <a:t>=&gt;  Utilisation rationnelle (arrêté du 26/04/88)</a:t>
            </a:r>
          </a:p>
        </p:txBody>
      </p:sp>
      <p:sp>
        <p:nvSpPr>
          <p:cNvPr id="2" name="Espace réservé de la date 1">
            <a:extLst>
              <a:ext uri="{FF2B5EF4-FFF2-40B4-BE49-F238E27FC236}">
                <a16:creationId xmlns="" xmlns:a16="http://schemas.microsoft.com/office/drawing/2014/main" id="{4E513A2E-43C7-465B-94EC-6DEFD1694516}"/>
              </a:ext>
            </a:extLst>
          </p:cNvPr>
          <p:cNvSpPr>
            <a:spLocks noGrp="1"/>
          </p:cNvSpPr>
          <p:nvPr>
            <p:ph type="dt" sz="half" idx="10"/>
          </p:nvPr>
        </p:nvSpPr>
        <p:spPr/>
        <p:txBody>
          <a:bodyPr/>
          <a:lstStyle/>
          <a:p>
            <a:fld id="{052716F0-81D0-4928-8363-9FAAD8BA4119}"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420FA7C5-5C24-4587-893F-F34912D384FB}"/>
              </a:ext>
            </a:extLst>
          </p:cNvPr>
          <p:cNvSpPr>
            <a:spLocks noGrp="1"/>
          </p:cNvSpPr>
          <p:nvPr>
            <p:ph type="sldNum" sz="quarter" idx="12"/>
          </p:nvPr>
        </p:nvSpPr>
        <p:spPr/>
        <p:txBody>
          <a:bodyPr/>
          <a:lstStyle/>
          <a:p>
            <a:fld id="{8BA2FF6F-FEEF-4235-A332-D1B446A47BD9}" type="slidenum">
              <a:rPr lang="fr-FR" smtClean="0"/>
              <a:pPr/>
              <a:t>44</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p:txBody>
          <a:bodyPr/>
          <a:lstStyle/>
          <a:p>
            <a:r>
              <a:rPr lang="fr-FR" dirty="0"/>
              <a:t>DL 50/gramme d’appât par souris  de 25 g </a:t>
            </a:r>
          </a:p>
          <a:p>
            <a:endParaRPr lang="fr-FR" dirty="0"/>
          </a:p>
        </p:txBody>
      </p:sp>
      <p:graphicFrame>
        <p:nvGraphicFramePr>
          <p:cNvPr id="8" name="Graphique 7"/>
          <p:cNvGraphicFramePr/>
          <p:nvPr/>
        </p:nvGraphicFramePr>
        <p:xfrm>
          <a:off x="827584" y="2209800"/>
          <a:ext cx="7200800" cy="409952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 xmlns:a16="http://schemas.microsoft.com/office/drawing/2014/main" id="{0D850219-78A0-4C0B-AE5C-89AEF5CE882D}"/>
              </a:ext>
            </a:extLst>
          </p:cNvPr>
          <p:cNvSpPr>
            <a:spLocks noGrp="1"/>
          </p:cNvSpPr>
          <p:nvPr>
            <p:ph type="dt" sz="half" idx="10"/>
          </p:nvPr>
        </p:nvSpPr>
        <p:spPr/>
        <p:txBody>
          <a:bodyPr/>
          <a:lstStyle/>
          <a:p>
            <a:fld id="{616D2475-3BAE-457B-A4C4-8599E83D6F86}"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AABF6358-4176-46EB-9458-AF448F071358}"/>
              </a:ext>
            </a:extLst>
          </p:cNvPr>
          <p:cNvSpPr>
            <a:spLocks noGrp="1"/>
          </p:cNvSpPr>
          <p:nvPr>
            <p:ph type="sldNum" sz="quarter" idx="12"/>
          </p:nvPr>
        </p:nvSpPr>
        <p:spPr/>
        <p:txBody>
          <a:bodyPr/>
          <a:lstStyle/>
          <a:p>
            <a:fld id="{8BA2FF6F-FEEF-4235-A332-D1B446A47BD9}" type="slidenum">
              <a:rPr lang="fr-FR" smtClean="0"/>
              <a:pPr/>
              <a:t>45</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457200" y="980728"/>
            <a:ext cx="8686800" cy="5145435"/>
          </a:xfrm>
        </p:spPr>
        <p:txBody>
          <a:bodyPr>
            <a:normAutofit/>
          </a:bodyPr>
          <a:lstStyle/>
          <a:p>
            <a:r>
              <a:rPr lang="fr-FR" dirty="0" err="1"/>
              <a:t>Bromadiolone</a:t>
            </a:r>
            <a:r>
              <a:rPr lang="fr-FR" dirty="0"/>
              <a:t>  50 ppm (0,005 %)</a:t>
            </a:r>
          </a:p>
          <a:p>
            <a:r>
              <a:rPr lang="fr-FR" dirty="0"/>
              <a:t>Dans la théorie avec  0.9 g =&gt; souris  DL 50 ok</a:t>
            </a:r>
          </a:p>
          <a:p>
            <a:pPr>
              <a:buNone/>
            </a:pPr>
            <a:r>
              <a:rPr lang="fr-FR" dirty="0"/>
              <a:t>= 2  g pour 100% de décès</a:t>
            </a:r>
          </a:p>
          <a:p>
            <a:pPr>
              <a:buFont typeface="Symbol"/>
              <a:buChar char="Þ"/>
            </a:pPr>
            <a:r>
              <a:rPr lang="fr-FR" dirty="0"/>
              <a:t>1 prise suffisante !</a:t>
            </a:r>
          </a:p>
          <a:p>
            <a:pPr>
              <a:buNone/>
            </a:pPr>
            <a:endParaRPr lang="fr-FR" dirty="0"/>
          </a:p>
          <a:p>
            <a:pPr>
              <a:buNone/>
            </a:pPr>
            <a:r>
              <a:rPr lang="fr-FR" dirty="0"/>
              <a:t>Exemple avec BROMAPESCE</a:t>
            </a:r>
          </a:p>
          <a:p>
            <a:pPr>
              <a:buNone/>
            </a:pPr>
            <a:r>
              <a:rPr lang="fr-FR" dirty="0"/>
              <a:t>Avoine décortiquée de couleur verte </a:t>
            </a:r>
          </a:p>
          <a:p>
            <a:pPr>
              <a:buNone/>
            </a:pPr>
            <a:r>
              <a:rPr lang="fr-FR" dirty="0"/>
              <a:t> =&gt; Utilisation sécurisée dans des postes .</a:t>
            </a:r>
          </a:p>
        </p:txBody>
      </p:sp>
      <p:sp>
        <p:nvSpPr>
          <p:cNvPr id="14338" name="AutoShape 2" descr="NOTRAC BLOC 28 G (8KG)"/>
          <p:cNvSpPr>
            <a:spLocks noChangeAspect="1" noChangeArrowheads="1"/>
          </p:cNvSpPr>
          <p:nvPr/>
        </p:nvSpPr>
        <p:spPr bwMode="auto">
          <a:xfrm>
            <a:off x="155575" y="-547688"/>
            <a:ext cx="1143000" cy="1143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NOTRAC BLOC 28 G (8KG)"/>
          <p:cNvSpPr>
            <a:spLocks noChangeAspect="1" noChangeArrowheads="1"/>
          </p:cNvSpPr>
          <p:nvPr/>
        </p:nvSpPr>
        <p:spPr bwMode="auto">
          <a:xfrm>
            <a:off x="63500" y="-136525"/>
            <a:ext cx="1143000" cy="1143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a:extLst>
              <a:ext uri="{FF2B5EF4-FFF2-40B4-BE49-F238E27FC236}">
                <a16:creationId xmlns="" xmlns:a16="http://schemas.microsoft.com/office/drawing/2014/main" id="{85FDE85E-8721-4BAB-A05A-3C53E0CD16DE}"/>
              </a:ext>
            </a:extLst>
          </p:cNvPr>
          <p:cNvSpPr>
            <a:spLocks noGrp="1"/>
          </p:cNvSpPr>
          <p:nvPr>
            <p:ph type="dt" sz="half" idx="10"/>
          </p:nvPr>
        </p:nvSpPr>
        <p:spPr/>
        <p:txBody>
          <a:bodyPr/>
          <a:lstStyle/>
          <a:p>
            <a:fld id="{19119DD2-1C61-4B77-B801-769866395EFB}"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31530046-DBA0-45DB-B4C4-C5E2F2538865}"/>
              </a:ext>
            </a:extLst>
          </p:cNvPr>
          <p:cNvSpPr>
            <a:spLocks noGrp="1"/>
          </p:cNvSpPr>
          <p:nvPr>
            <p:ph type="sldNum" sz="quarter" idx="12"/>
          </p:nvPr>
        </p:nvSpPr>
        <p:spPr/>
        <p:txBody>
          <a:bodyPr/>
          <a:lstStyle/>
          <a:p>
            <a:fld id="{8BA2FF6F-FEEF-4235-A332-D1B446A47BD9}" type="slidenum">
              <a:rPr lang="fr-FR" smtClean="0"/>
              <a:pPr/>
              <a:t>46</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22123" y="35913"/>
            <a:ext cx="8292143" cy="584775"/>
          </a:xfrm>
          <a:prstGeom prst="rect">
            <a:avLst/>
          </a:prstGeom>
          <a:noFill/>
        </p:spPr>
        <p:txBody>
          <a:bodyPr wrap="none" rtlCol="0">
            <a:spAutoFit/>
          </a:bodyPr>
          <a:lstStyle/>
          <a:p>
            <a:pPr algn="ctr"/>
            <a:r>
              <a:rPr lang="fr-FR" sz="3200" dirty="0" smtClean="0">
                <a:latin typeface="+mj-lt"/>
              </a:rPr>
              <a:t>6. </a:t>
            </a:r>
            <a:r>
              <a:rPr lang="fr-FR" sz="3200" dirty="0">
                <a:latin typeface="+mj-lt"/>
              </a:rPr>
              <a:t>Pourquoi les anticoagulants majoritairement ?</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contenu 6"/>
          <p:cNvSpPr>
            <a:spLocks noGrp="1"/>
          </p:cNvSpPr>
          <p:nvPr>
            <p:ph idx="1"/>
          </p:nvPr>
        </p:nvSpPr>
        <p:spPr>
          <a:xfrm>
            <a:off x="395536" y="1052737"/>
            <a:ext cx="8229600" cy="1152128"/>
          </a:xfrm>
        </p:spPr>
        <p:txBody>
          <a:bodyPr>
            <a:normAutofit/>
          </a:bodyPr>
          <a:lstStyle/>
          <a:p>
            <a:pPr algn="ctr">
              <a:buNone/>
            </a:pPr>
            <a:r>
              <a:rPr lang="fr-FR" dirty="0"/>
              <a:t>Multi-</a:t>
            </a:r>
            <a:r>
              <a:rPr lang="fr-FR" dirty="0" err="1"/>
              <a:t>feed</a:t>
            </a:r>
            <a:r>
              <a:rPr lang="fr-FR" dirty="0"/>
              <a:t> - Single </a:t>
            </a:r>
            <a:r>
              <a:rPr lang="fr-FR" dirty="0" err="1"/>
              <a:t>feed</a:t>
            </a:r>
            <a:endParaRPr lang="fr-FR" dirty="0"/>
          </a:p>
        </p:txBody>
      </p:sp>
      <p:pic>
        <p:nvPicPr>
          <p:cNvPr id="111618" name="Picture 2"/>
          <p:cNvPicPr>
            <a:picLocks noChangeAspect="1" noChangeArrowheads="1"/>
          </p:cNvPicPr>
          <p:nvPr/>
        </p:nvPicPr>
        <p:blipFill>
          <a:blip r:embed="rId2" cstate="print"/>
          <a:srcRect l="4063"/>
          <a:stretch>
            <a:fillRect/>
          </a:stretch>
        </p:blipFill>
        <p:spPr bwMode="auto">
          <a:xfrm>
            <a:off x="467544" y="1844824"/>
            <a:ext cx="6530604" cy="4100859"/>
          </a:xfrm>
          <a:prstGeom prst="rect">
            <a:avLst/>
          </a:prstGeom>
          <a:noFill/>
          <a:ln w="9525">
            <a:noFill/>
            <a:miter lim="800000"/>
            <a:headEnd/>
            <a:tailEnd/>
          </a:ln>
        </p:spPr>
      </p:pic>
      <p:sp>
        <p:nvSpPr>
          <p:cNvPr id="2" name="Espace réservé de la date 1">
            <a:extLst>
              <a:ext uri="{FF2B5EF4-FFF2-40B4-BE49-F238E27FC236}">
                <a16:creationId xmlns="" xmlns:a16="http://schemas.microsoft.com/office/drawing/2014/main" id="{62A6371B-5E61-4250-8E94-3A55B40FFC3E}"/>
              </a:ext>
            </a:extLst>
          </p:cNvPr>
          <p:cNvSpPr>
            <a:spLocks noGrp="1"/>
          </p:cNvSpPr>
          <p:nvPr>
            <p:ph type="dt" sz="half" idx="10"/>
          </p:nvPr>
        </p:nvSpPr>
        <p:spPr/>
        <p:txBody>
          <a:bodyPr/>
          <a:lstStyle/>
          <a:p>
            <a:fld id="{B86E68A0-458A-49F4-B187-B8A1D404D89D}"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B4159629-1546-4A11-86E5-C1F47B05BA55}"/>
              </a:ext>
            </a:extLst>
          </p:cNvPr>
          <p:cNvSpPr>
            <a:spLocks noGrp="1"/>
          </p:cNvSpPr>
          <p:nvPr>
            <p:ph type="sldNum" sz="quarter" idx="12"/>
          </p:nvPr>
        </p:nvSpPr>
        <p:spPr/>
        <p:txBody>
          <a:bodyPr/>
          <a:lstStyle/>
          <a:p>
            <a:fld id="{8BA2FF6F-FEEF-4235-A332-D1B446A47BD9}" type="slidenum">
              <a:rPr lang="fr-FR" smtClean="0"/>
              <a:pPr/>
              <a:t>47</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ym typeface="Wingdings 2"/>
              </a:rPr>
              <a:t>Pourquoi les AVK majoritaires dans la lutte anti rongeur </a:t>
            </a:r>
            <a:r>
              <a:rPr lang="fr-FR" dirty="0" smtClean="0">
                <a:sym typeface="Wingdings 2"/>
              </a:rPr>
              <a:t>?</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r>
              <a:rPr lang="fr-FR" dirty="0" smtClean="0">
                <a:sym typeface="Wingdings 2"/>
              </a:rPr>
              <a:t>)?</a:t>
            </a:r>
            <a:endParaRPr lang="fr-FR" dirty="0">
              <a:sym typeface="Wingdings 2"/>
            </a:endParaRPr>
          </a:p>
          <a:p>
            <a:pPr marL="342900" indent="-342900">
              <a:lnSpc>
                <a:spcPct val="150000"/>
              </a:lnSpc>
              <a:buFont typeface="+mj-lt"/>
              <a:buAutoNum type="arabicPeriod"/>
            </a:pPr>
            <a:r>
              <a:rPr lang="fr-FR" dirty="0">
                <a:solidFill>
                  <a:srgbClr val="FF0000"/>
                </a:solidFill>
                <a:sym typeface="Wingdings 2"/>
              </a:rPr>
              <a:t>AVK 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48</a:t>
            </a:fld>
            <a:endParaRPr lang="fr-FR"/>
          </a:p>
        </p:txBody>
      </p:sp>
    </p:spTree>
    <p:extLst>
      <p:ext uri="{BB962C8B-B14F-4D97-AF65-F5344CB8AC3E}">
        <p14:creationId xmlns:p14="http://schemas.microsoft.com/office/powerpoint/2010/main" val="346795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179512" y="913944"/>
            <a:ext cx="8820472" cy="2246769"/>
          </a:xfrm>
          <a:prstGeom prst="rect">
            <a:avLst/>
          </a:prstGeom>
        </p:spPr>
        <p:txBody>
          <a:bodyPr wrap="square">
            <a:spAutoFit/>
          </a:bodyPr>
          <a:lstStyle/>
          <a:p>
            <a:pPr algn="just">
              <a:buFont typeface="Wingdings 2"/>
              <a:buChar char="P"/>
            </a:pPr>
            <a:r>
              <a:rPr lang="fr-FR" sz="2800" dirty="0"/>
              <a:t>les intoxications peuvent être :</a:t>
            </a:r>
          </a:p>
          <a:p>
            <a:pPr lvl="2" algn="just"/>
            <a:r>
              <a:rPr lang="fr-FR" sz="2800" dirty="0"/>
              <a:t>		</a:t>
            </a:r>
          </a:p>
          <a:p>
            <a:pPr algn="just">
              <a:buFont typeface="Wingdings 2"/>
              <a:buChar char="P"/>
            </a:pPr>
            <a:endParaRPr lang="fr-FR" sz="2800" dirty="0"/>
          </a:p>
          <a:p>
            <a:pPr algn="just"/>
            <a:r>
              <a:rPr lang="fr-FR" sz="2800" dirty="0">
                <a:sym typeface="Wingdings 2"/>
              </a:rPr>
              <a:t>					</a:t>
            </a:r>
          </a:p>
          <a:p>
            <a:pPr algn="just"/>
            <a:endParaRPr lang="fr-FR" sz="2800" dirty="0"/>
          </a:p>
        </p:txBody>
      </p:sp>
      <p:sp>
        <p:nvSpPr>
          <p:cNvPr id="23" name="Rectangle 22"/>
          <p:cNvSpPr/>
          <p:nvPr/>
        </p:nvSpPr>
        <p:spPr>
          <a:xfrm>
            <a:off x="323528" y="1883440"/>
            <a:ext cx="3744416" cy="2246769"/>
          </a:xfrm>
          <a:prstGeom prst="rect">
            <a:avLst/>
          </a:prstGeom>
        </p:spPr>
        <p:txBody>
          <a:bodyPr wrap="square">
            <a:spAutoFit/>
          </a:bodyPr>
          <a:lstStyle/>
          <a:p>
            <a:pPr algn="ctr"/>
            <a:r>
              <a:rPr lang="fr-FR" sz="2800" b="1" dirty="0">
                <a:solidFill>
                  <a:srgbClr val="7030A0"/>
                </a:solidFill>
                <a:latin typeface="+mj-lt"/>
              </a:rPr>
              <a:t>PRIMAIRES</a:t>
            </a:r>
          </a:p>
          <a:p>
            <a:pPr algn="ctr"/>
            <a:endParaRPr lang="fr-FR" sz="2800" b="1" dirty="0">
              <a:solidFill>
                <a:srgbClr val="7030A0"/>
              </a:solidFill>
              <a:latin typeface="+mj-lt"/>
            </a:endParaRPr>
          </a:p>
          <a:p>
            <a:pPr algn="ctr"/>
            <a:endParaRPr lang="fr-FR" sz="2800" b="1" dirty="0">
              <a:solidFill>
                <a:srgbClr val="7030A0"/>
              </a:solidFill>
              <a:latin typeface="+mj-lt"/>
            </a:endParaRPr>
          </a:p>
          <a:p>
            <a:pPr algn="ctr"/>
            <a:endParaRPr lang="fr-FR" sz="2800" b="1" dirty="0">
              <a:solidFill>
                <a:srgbClr val="7030A0"/>
              </a:solidFill>
              <a:latin typeface="+mj-lt"/>
            </a:endParaRPr>
          </a:p>
          <a:p>
            <a:pPr algn="ctr"/>
            <a:r>
              <a:rPr lang="fr-FR" sz="2800" b="1" dirty="0">
                <a:solidFill>
                  <a:srgbClr val="7030A0"/>
                </a:solidFill>
                <a:latin typeface="+mj-lt"/>
              </a:rPr>
              <a:t> </a:t>
            </a:r>
          </a:p>
        </p:txBody>
      </p:sp>
      <p:cxnSp>
        <p:nvCxnSpPr>
          <p:cNvPr id="28" name="Connecteur droit 27"/>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pic>
        <p:nvPicPr>
          <p:cNvPr id="27" name="Picture 2" descr="http://www.radicalle.com/Files/22012/Img/18/pate-raticide-souricide---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508140"/>
            <a:ext cx="793587" cy="793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r.lasseur\Desktop\HDR\ORAL HDR\images 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85" y="2682034"/>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a:stCxn id="30" idx="3"/>
          </p:cNvCxnSpPr>
          <p:nvPr/>
        </p:nvCxnSpPr>
        <p:spPr>
          <a:xfrm flipV="1">
            <a:off x="1284760" y="2904934"/>
            <a:ext cx="1703064" cy="19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898447" y="2900411"/>
            <a:ext cx="10711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6" descr="C:\Users\r.lasseur\Desktop\HDR\ORAL HDR\images 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20264">
            <a:off x="5065091" y="2735372"/>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us.cdn4.123rf.com/168nwm/oorka/oorka0902/oorka090200016/4307618-resume-illustration-vectorielle-silhouette-de-chien-de-chas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303" y="3169518"/>
            <a:ext cx="475457" cy="4103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us.cdn4.123rf.com/168nwm/oorka/oorka0902/oorka090200016/4307618-resume-illustration-vectorielle-silhouette-de-chien-de-chas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070249" y="3169518"/>
            <a:ext cx="475457" cy="41036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467544" y="4278575"/>
            <a:ext cx="3744416" cy="2246769"/>
          </a:xfrm>
          <a:prstGeom prst="rect">
            <a:avLst/>
          </a:prstGeom>
        </p:spPr>
        <p:txBody>
          <a:bodyPr wrap="square">
            <a:spAutoFit/>
          </a:bodyPr>
          <a:lstStyle/>
          <a:p>
            <a:pPr algn="ctr"/>
            <a:r>
              <a:rPr lang="fr-FR" sz="2800" b="1" dirty="0">
                <a:solidFill>
                  <a:srgbClr val="7030A0"/>
                </a:solidFill>
                <a:latin typeface="+mj-lt"/>
              </a:rPr>
              <a:t>SECONDAIRES</a:t>
            </a:r>
          </a:p>
          <a:p>
            <a:pPr algn="ctr"/>
            <a:endParaRPr lang="fr-FR" sz="2800" b="1" dirty="0">
              <a:solidFill>
                <a:srgbClr val="7030A0"/>
              </a:solidFill>
              <a:latin typeface="+mj-lt"/>
            </a:endParaRPr>
          </a:p>
          <a:p>
            <a:pPr algn="ctr"/>
            <a:endParaRPr lang="fr-FR" sz="2800" b="1" dirty="0">
              <a:solidFill>
                <a:srgbClr val="7030A0"/>
              </a:solidFill>
              <a:latin typeface="+mj-lt"/>
            </a:endParaRPr>
          </a:p>
          <a:p>
            <a:pPr algn="ctr"/>
            <a:endParaRPr lang="fr-FR" sz="2800" b="1" dirty="0">
              <a:solidFill>
                <a:srgbClr val="7030A0"/>
              </a:solidFill>
              <a:latin typeface="+mj-lt"/>
            </a:endParaRPr>
          </a:p>
          <a:p>
            <a:pPr algn="ctr"/>
            <a:r>
              <a:rPr lang="fr-FR" sz="2800" b="1" dirty="0">
                <a:solidFill>
                  <a:srgbClr val="7030A0"/>
                </a:solidFill>
                <a:latin typeface="+mj-lt"/>
              </a:rPr>
              <a:t> </a:t>
            </a:r>
          </a:p>
        </p:txBody>
      </p:sp>
      <p:pic>
        <p:nvPicPr>
          <p:cNvPr id="38" name="Picture 6" descr="C:\Users\r.lasseur\Desktop\HDR\ORAL HDR\images 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30120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onnecteur droit avec flèche 38"/>
          <p:cNvCxnSpPr/>
          <p:nvPr/>
        </p:nvCxnSpPr>
        <p:spPr>
          <a:xfrm flipV="1">
            <a:off x="1313359" y="5544095"/>
            <a:ext cx="1703064" cy="19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 name="Picture 2" descr="http://www.radicalle.com/Files/22012/Img/18/pate-raticide-souricide---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432" y="5147301"/>
            <a:ext cx="793587" cy="793587"/>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droit avec flèche 40"/>
          <p:cNvCxnSpPr/>
          <p:nvPr/>
        </p:nvCxnSpPr>
        <p:spPr>
          <a:xfrm>
            <a:off x="4000019" y="5545045"/>
            <a:ext cx="10711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6" descr="C:\Users\r.lasseur\Desktop\HDR\ORAL HDR\images 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20264">
            <a:off x="5150828" y="5321463"/>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Connecteur droit avec flèche 42"/>
          <p:cNvCxnSpPr/>
          <p:nvPr/>
        </p:nvCxnSpPr>
        <p:spPr>
          <a:xfrm>
            <a:off x="5717182" y="5545045"/>
            <a:ext cx="10711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 name="Picture 2" descr="C:\Users\r.lasseur\Desktop\TOXINNOV\PROJETS\BAYER\milan mort.jpg"/>
          <p:cNvPicPr>
            <a:picLocks noChangeAspect="1" noChangeArrowheads="1"/>
          </p:cNvPicPr>
          <p:nvPr/>
        </p:nvPicPr>
        <p:blipFill>
          <a:blip r:embed="rId6" cstate="print"/>
          <a:srcRect/>
          <a:stretch>
            <a:fillRect/>
          </a:stretch>
        </p:blipFill>
        <p:spPr bwMode="auto">
          <a:xfrm>
            <a:off x="7020272" y="4977010"/>
            <a:ext cx="1728193" cy="1174145"/>
          </a:xfrm>
          <a:prstGeom prst="rect">
            <a:avLst/>
          </a:prstGeom>
          <a:noFill/>
        </p:spPr>
      </p:pic>
      <p:pic>
        <p:nvPicPr>
          <p:cNvPr id="46" name="Picture 2" descr="C:\Users\r.lasseur\Desktop\TOXINNOV\PROJETS\BAYER\sanglier intox.jpg"/>
          <p:cNvPicPr>
            <a:picLocks noChangeAspect="1" noChangeArrowheads="1"/>
          </p:cNvPicPr>
          <p:nvPr/>
        </p:nvPicPr>
        <p:blipFill>
          <a:blip r:embed="rId7" cstate="print"/>
          <a:srcRect/>
          <a:stretch>
            <a:fillRect/>
          </a:stretch>
        </p:blipFill>
        <p:spPr bwMode="auto">
          <a:xfrm>
            <a:off x="7020271" y="3614534"/>
            <a:ext cx="1728193" cy="1234987"/>
          </a:xfrm>
          <a:prstGeom prst="rect">
            <a:avLst/>
          </a:prstGeom>
          <a:noFill/>
        </p:spPr>
      </p:pic>
      <p:sp>
        <p:nvSpPr>
          <p:cNvPr id="3" name="Espace réservé de la date 2">
            <a:extLst>
              <a:ext uri="{FF2B5EF4-FFF2-40B4-BE49-F238E27FC236}">
                <a16:creationId xmlns="" xmlns:a16="http://schemas.microsoft.com/office/drawing/2014/main" id="{4EC9A0F6-C0CB-4BBA-A3AE-087F5DA1C7AE}"/>
              </a:ext>
            </a:extLst>
          </p:cNvPr>
          <p:cNvSpPr>
            <a:spLocks noGrp="1"/>
          </p:cNvSpPr>
          <p:nvPr>
            <p:ph type="dt" sz="half" idx="10"/>
          </p:nvPr>
        </p:nvSpPr>
        <p:spPr/>
        <p:txBody>
          <a:bodyPr/>
          <a:lstStyle/>
          <a:p>
            <a:fld id="{FBDBB415-4D64-467B-B2DE-0588623E623C}"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73FFCC1B-1358-49E1-A734-BC6B305944F0}"/>
              </a:ext>
            </a:extLst>
          </p:cNvPr>
          <p:cNvSpPr>
            <a:spLocks noGrp="1"/>
          </p:cNvSpPr>
          <p:nvPr>
            <p:ph type="sldNum" sz="quarter" idx="12"/>
          </p:nvPr>
        </p:nvSpPr>
        <p:spPr/>
        <p:txBody>
          <a:bodyPr/>
          <a:lstStyle/>
          <a:p>
            <a:fld id="{8BA2FF6F-FEEF-4235-A332-D1B446A47BD9}" type="slidenum">
              <a:rPr lang="fr-FR" smtClean="0"/>
              <a:pPr/>
              <a:t>49</a:t>
            </a:fld>
            <a:endParaRPr lang="fr-FR"/>
          </a:p>
        </p:txBody>
      </p:sp>
    </p:spTree>
    <p:extLst>
      <p:ext uri="{BB962C8B-B14F-4D97-AF65-F5344CB8AC3E}">
        <p14:creationId xmlns:p14="http://schemas.microsoft.com/office/powerpoint/2010/main" val="300779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0" y="0"/>
            <a:ext cx="8429422" cy="646331"/>
          </a:xfrm>
          <a:prstGeom prst="rect">
            <a:avLst/>
          </a:prstGeom>
          <a:noFill/>
        </p:spPr>
        <p:txBody>
          <a:bodyPr wrap="none" rtlCol="0">
            <a:spAutoFit/>
          </a:bodyPr>
          <a:lstStyle/>
          <a:p>
            <a:pPr marL="742950" indent="-742950" algn="ctr">
              <a:buAutoNum type="arabicPeriod"/>
            </a:pPr>
            <a:r>
              <a:rPr lang="fr-FR" sz="3600" dirty="0">
                <a:latin typeface="+mj-lt"/>
              </a:rPr>
              <a:t>Les rongeurs: biologie et comportement</a:t>
            </a:r>
          </a:p>
        </p:txBody>
      </p:sp>
      <p:sp>
        <p:nvSpPr>
          <p:cNvPr id="5" name="ZoneTexte 4"/>
          <p:cNvSpPr txBox="1"/>
          <p:nvPr/>
        </p:nvSpPr>
        <p:spPr>
          <a:xfrm>
            <a:off x="647564" y="764704"/>
            <a:ext cx="7848872" cy="2954655"/>
          </a:xfrm>
          <a:prstGeom prst="rect">
            <a:avLst/>
          </a:prstGeom>
          <a:noFill/>
        </p:spPr>
        <p:txBody>
          <a:bodyPr wrap="square" rtlCol="0">
            <a:spAutoFit/>
          </a:bodyPr>
          <a:lstStyle/>
          <a:p>
            <a:r>
              <a:rPr lang="fr-FR" sz="2400" b="1" dirty="0"/>
              <a:t>Vue</a:t>
            </a:r>
          </a:p>
          <a:p>
            <a:pPr marL="285750" indent="-285750">
              <a:buFont typeface="Arial" panose="020B0604020202020204" pitchFamily="34" charset="0"/>
              <a:buChar char="•"/>
            </a:pPr>
            <a:r>
              <a:rPr lang="fr-FR" b="1" dirty="0"/>
              <a:t>En noir et blanc</a:t>
            </a:r>
          </a:p>
          <a:p>
            <a:pPr marL="285750" indent="-285750">
              <a:buFont typeface="Arial" panose="020B0604020202020204" pitchFamily="34" charset="0"/>
              <a:buChar char="•"/>
            </a:pPr>
            <a:endParaRPr lang="fr-FR" dirty="0"/>
          </a:p>
          <a:p>
            <a:pPr lvl="7"/>
            <a:r>
              <a:rPr lang="fr-FR" dirty="0"/>
              <a:t>Appât colorés (rose, bleu, orange) permet de nous alerter sur la présence d’appâts empoisonnés (noir = appâts très toxiques)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endParaRPr lang="fr-FR" dirty="0"/>
          </a:p>
        </p:txBody>
      </p:sp>
      <p:sp>
        <p:nvSpPr>
          <p:cNvPr id="8" name="Flèche droite 7"/>
          <p:cNvSpPr/>
          <p:nvPr/>
        </p:nvSpPr>
        <p:spPr>
          <a:xfrm>
            <a:off x="2840750" y="1902334"/>
            <a:ext cx="864096" cy="26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48" y="1606471"/>
            <a:ext cx="1182896" cy="797458"/>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7098" t="15372" r="6440" b="16359"/>
          <a:stretch/>
        </p:blipFill>
        <p:spPr>
          <a:xfrm>
            <a:off x="764345" y="2283948"/>
            <a:ext cx="907301" cy="1080121"/>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185" y="2130744"/>
            <a:ext cx="1285367" cy="1285367"/>
          </a:xfrm>
          <a:prstGeom prst="rect">
            <a:avLst/>
          </a:prstGeom>
        </p:spPr>
      </p:pic>
      <p:sp>
        <p:nvSpPr>
          <p:cNvPr id="13" name="Rectangle 12"/>
          <p:cNvSpPr/>
          <p:nvPr/>
        </p:nvSpPr>
        <p:spPr>
          <a:xfrm>
            <a:off x="647564" y="3606899"/>
            <a:ext cx="1198405" cy="461665"/>
          </a:xfrm>
          <a:prstGeom prst="rect">
            <a:avLst/>
          </a:prstGeom>
        </p:spPr>
        <p:txBody>
          <a:bodyPr wrap="none">
            <a:spAutoFit/>
          </a:bodyPr>
          <a:lstStyle/>
          <a:p>
            <a:r>
              <a:rPr lang="fr-FR" sz="2400" b="1" dirty="0"/>
              <a:t>Toucher</a:t>
            </a:r>
            <a:endParaRPr lang="fr-FR" sz="2400" dirty="0"/>
          </a:p>
        </p:txBody>
      </p:sp>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537" y="4124382"/>
            <a:ext cx="1289648" cy="989397"/>
          </a:xfrm>
          <a:prstGeom prst="rect">
            <a:avLst/>
          </a:prstGeom>
        </p:spPr>
      </p:pic>
      <p:sp>
        <p:nvSpPr>
          <p:cNvPr id="16" name="ZoneTexte 15"/>
          <p:cNvSpPr txBox="1"/>
          <p:nvPr/>
        </p:nvSpPr>
        <p:spPr>
          <a:xfrm>
            <a:off x="2635552" y="3730385"/>
            <a:ext cx="6192194" cy="923330"/>
          </a:xfrm>
          <a:prstGeom prst="rect">
            <a:avLst/>
          </a:prstGeom>
          <a:noFill/>
        </p:spPr>
        <p:txBody>
          <a:bodyPr wrap="square" rtlCol="0">
            <a:spAutoFit/>
          </a:bodyPr>
          <a:lstStyle/>
          <a:p>
            <a:r>
              <a:rPr lang="fr-FR" dirty="0"/>
              <a:t>A la différence de l’homme (oreille interne), les vibrisses (poils de la moustache)  et certains poils long sur le corps permettent au rat de se situer dans l’espace</a:t>
            </a:r>
          </a:p>
        </p:txBody>
      </p:sp>
      <p:sp>
        <p:nvSpPr>
          <p:cNvPr id="17" name="Flèche vers le bas 16"/>
          <p:cNvSpPr/>
          <p:nvPr/>
        </p:nvSpPr>
        <p:spPr>
          <a:xfrm>
            <a:off x="5150088" y="4653715"/>
            <a:ext cx="360040" cy="396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202704" y="5085399"/>
            <a:ext cx="6614848" cy="1200329"/>
          </a:xfrm>
          <a:prstGeom prst="rect">
            <a:avLst/>
          </a:prstGeom>
          <a:noFill/>
        </p:spPr>
        <p:txBody>
          <a:bodyPr wrap="square" rtlCol="0">
            <a:spAutoFit/>
          </a:bodyPr>
          <a:lstStyle/>
          <a:p>
            <a:r>
              <a:rPr lang="fr-FR" dirty="0"/>
              <a:t>les rongeurs se déplacent le long des obstacles, en bas des murs, collés à ceux-ci. Cela explique aussi pourquoi ils adorent se réfugier dans des boîtes et les tubes, car ils s'y sentent parfaitement positionnés dans l'espace et donc en totale sécurité.</a:t>
            </a:r>
          </a:p>
        </p:txBody>
      </p:sp>
      <p:sp>
        <p:nvSpPr>
          <p:cNvPr id="19" name="Flèche droite 18"/>
          <p:cNvSpPr/>
          <p:nvPr/>
        </p:nvSpPr>
        <p:spPr>
          <a:xfrm>
            <a:off x="545748" y="6428823"/>
            <a:ext cx="864096" cy="26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450977" y="6416189"/>
            <a:ext cx="4695324" cy="369332"/>
          </a:xfrm>
          <a:prstGeom prst="rect">
            <a:avLst/>
          </a:prstGeom>
          <a:noFill/>
        </p:spPr>
        <p:txBody>
          <a:bodyPr wrap="none" rtlCol="0">
            <a:spAutoFit/>
          </a:bodyPr>
          <a:lstStyle/>
          <a:p>
            <a:r>
              <a:rPr lang="fr-FR" dirty="0"/>
              <a:t>A retenir pour positionner les postes d’</a:t>
            </a:r>
            <a:r>
              <a:rPr lang="fr-FR" dirty="0" err="1"/>
              <a:t>appatâge</a:t>
            </a:r>
            <a:endParaRPr lang="fr-FR" dirty="0"/>
          </a:p>
        </p:txBody>
      </p:sp>
      <p:pic>
        <p:nvPicPr>
          <p:cNvPr id="21" name="Image 20">
            <a:extLst>
              <a:ext uri="{FF2B5EF4-FFF2-40B4-BE49-F238E27FC236}">
                <a16:creationId xmlns="" xmlns:a16="http://schemas.microsoft.com/office/drawing/2014/main" id="{FBD5AB3E-0DF7-46EB-88B6-2A7AE3F621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63102" y="6214211"/>
            <a:ext cx="610563" cy="610563"/>
          </a:xfrm>
          <a:prstGeom prst="rect">
            <a:avLst/>
          </a:prstGeom>
        </p:spPr>
      </p:pic>
      <p:pic>
        <p:nvPicPr>
          <p:cNvPr id="22" name="Image 21">
            <a:extLst>
              <a:ext uri="{FF2B5EF4-FFF2-40B4-BE49-F238E27FC236}">
                <a16:creationId xmlns="" xmlns:a16="http://schemas.microsoft.com/office/drawing/2014/main" id="{D2DBDD51-F509-4C62-AEED-36DA0BE8BF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74373" y="1895897"/>
            <a:ext cx="610563" cy="610563"/>
          </a:xfrm>
          <a:prstGeom prst="rect">
            <a:avLst/>
          </a:prstGeom>
        </p:spPr>
      </p:pic>
      <p:sp>
        <p:nvSpPr>
          <p:cNvPr id="2" name="Espace réservé de la date 1">
            <a:extLst>
              <a:ext uri="{FF2B5EF4-FFF2-40B4-BE49-F238E27FC236}">
                <a16:creationId xmlns="" xmlns:a16="http://schemas.microsoft.com/office/drawing/2014/main" id="{D74162E2-40F6-4C06-8548-E40B098D70DF}"/>
              </a:ext>
            </a:extLst>
          </p:cNvPr>
          <p:cNvSpPr>
            <a:spLocks noGrp="1"/>
          </p:cNvSpPr>
          <p:nvPr>
            <p:ph type="dt" sz="half" idx="10"/>
          </p:nvPr>
        </p:nvSpPr>
        <p:spPr/>
        <p:txBody>
          <a:bodyPr/>
          <a:lstStyle/>
          <a:p>
            <a:fld id="{2BA4FED3-5157-4254-88B0-6A7F3490F409}" type="datetime1">
              <a:rPr lang="fr-FR" smtClean="0"/>
              <a:t>24/10/2018</a:t>
            </a:fld>
            <a:endParaRPr lang="fr-FR"/>
          </a:p>
        </p:txBody>
      </p:sp>
      <p:sp>
        <p:nvSpPr>
          <p:cNvPr id="9" name="Espace réservé du numéro de diapositive 8">
            <a:extLst>
              <a:ext uri="{FF2B5EF4-FFF2-40B4-BE49-F238E27FC236}">
                <a16:creationId xmlns="" xmlns:a16="http://schemas.microsoft.com/office/drawing/2014/main" id="{20B8092A-8911-4DB0-A24D-792B3BC46BF7}"/>
              </a:ext>
            </a:extLst>
          </p:cNvPr>
          <p:cNvSpPr>
            <a:spLocks noGrp="1"/>
          </p:cNvSpPr>
          <p:nvPr>
            <p:ph type="sldNum" sz="quarter" idx="12"/>
          </p:nvPr>
        </p:nvSpPr>
        <p:spPr/>
        <p:txBody>
          <a:bodyPr/>
          <a:lstStyle/>
          <a:p>
            <a:fld id="{8BA2FF6F-FEEF-4235-A332-D1B446A47BD9}" type="slidenum">
              <a:rPr lang="fr-FR" smtClean="0"/>
              <a:pPr/>
              <a:t>5</a:t>
            </a:fld>
            <a:endParaRPr lang="fr-FR"/>
          </a:p>
        </p:txBody>
      </p:sp>
    </p:spTree>
    <p:extLst>
      <p:ext uri="{BB962C8B-B14F-4D97-AF65-F5344CB8AC3E}">
        <p14:creationId xmlns:p14="http://schemas.microsoft.com/office/powerpoint/2010/main" val="1723115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8138" y="2673350"/>
            <a:ext cx="8707437" cy="1554163"/>
          </a:xfrm>
        </p:spPr>
        <p:txBody>
          <a:bodyPr>
            <a:normAutofit fontScale="90000"/>
          </a:bodyPr>
          <a:lstStyle/>
          <a:p>
            <a:pPr algn="l"/>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 anticoagulants principalement utilisés dans le contrôle des 	rongeurs pour leurs caractéristiques chimiques</a:t>
            </a:r>
            <a:br>
              <a:rPr lang="fr-FR" sz="2400" dirty="0">
                <a:ea typeface="ＭＳ Ｐゴシック" pitchFamily="-109" charset="-128"/>
              </a:rPr>
            </a:br>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 remise en cause de l’utilisation de ces composés pour les 	intoxications qu’on leur attribue</a:t>
            </a:r>
            <a:br>
              <a:rPr lang="fr-FR" sz="2400" dirty="0">
                <a:ea typeface="ＭＳ Ｐゴシック" pitchFamily="-109" charset="-128"/>
              </a:rPr>
            </a:br>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 confusion entre anticoagulants thérapeutiques et  anticoagulants 	</a:t>
            </a:r>
            <a:r>
              <a:rPr lang="fr-FR" sz="2400" dirty="0" err="1" smtClean="0">
                <a:ea typeface="ＭＳ Ｐゴシック" pitchFamily="-109" charset="-128"/>
              </a:rPr>
              <a:t>rodenticides</a:t>
            </a:r>
            <a:r>
              <a:rPr lang="fr-FR" sz="2400" dirty="0" smtClean="0">
                <a:ea typeface="ＭＳ Ｐゴシック" pitchFamily="-109" charset="-128"/>
              </a:rPr>
              <a:t> </a:t>
            </a:r>
            <a:r>
              <a:rPr lang="fr-FR" sz="2400" dirty="0">
                <a:ea typeface="ＭＳ Ｐゴシック" pitchFamily="-109" charset="-128"/>
              </a:rPr>
              <a:t>dans les cas d’intoxication chez l’homme (familles 	différentes)</a:t>
            </a:r>
            <a:br>
              <a:rPr lang="fr-FR" sz="2400" dirty="0">
                <a:ea typeface="ＭＳ Ｐゴシック" pitchFamily="-109" charset="-128"/>
              </a:rPr>
            </a:br>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 Qu’en est il réellement des intoxications par anticoagulants 	</a:t>
            </a:r>
            <a:r>
              <a:rPr lang="fr-FR" sz="2400" dirty="0" err="1">
                <a:ea typeface="ＭＳ Ｐゴシック" pitchFamily="-109" charset="-128"/>
              </a:rPr>
              <a:t>rodonticides</a:t>
            </a:r>
            <a:r>
              <a:rPr lang="fr-FR" sz="2400" dirty="0">
                <a:ea typeface="ＭＳ Ｐゴシック" pitchFamily="-109" charset="-128"/>
              </a:rPr>
              <a:t> ?</a:t>
            </a:r>
            <a:br>
              <a:rPr lang="fr-FR" sz="2400" dirty="0">
                <a:ea typeface="ＭＳ Ｐゴシック" pitchFamily="-109" charset="-128"/>
              </a:rPr>
            </a:br>
            <a:r>
              <a:rPr lang="fr-FR" sz="2400" dirty="0">
                <a:ea typeface="ＭＳ Ｐゴシック" pitchFamily="-109" charset="-128"/>
              </a:rPr>
              <a:t/>
            </a:r>
            <a:br>
              <a:rPr lang="fr-FR" sz="2400" dirty="0">
                <a:ea typeface="ＭＳ Ｐゴシック" pitchFamily="-109" charset="-128"/>
              </a:rPr>
            </a:br>
            <a:r>
              <a:rPr lang="fr-FR" sz="2400" dirty="0">
                <a:ea typeface="ＭＳ Ｐゴシック" pitchFamily="-109" charset="-128"/>
              </a:rPr>
              <a:t>	- Comment ces intoxications peuvent être évitées ?</a:t>
            </a:r>
          </a:p>
        </p:txBody>
      </p:sp>
      <p:sp>
        <p:nvSpPr>
          <p:cNvPr id="4" name="ZoneTexte 3"/>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cxnSp>
        <p:nvCxnSpPr>
          <p:cNvPr id="6" name="Connecteur droit 5"/>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 xmlns:a16="http://schemas.microsoft.com/office/drawing/2014/main" id="{C6D5FB60-6D42-4805-A564-BA57AEBBB31E}"/>
              </a:ext>
            </a:extLst>
          </p:cNvPr>
          <p:cNvSpPr>
            <a:spLocks noGrp="1"/>
          </p:cNvSpPr>
          <p:nvPr>
            <p:ph type="dt" sz="half" idx="10"/>
          </p:nvPr>
        </p:nvSpPr>
        <p:spPr/>
        <p:txBody>
          <a:bodyPr/>
          <a:lstStyle/>
          <a:p>
            <a:fld id="{C9A2B452-B603-4EAD-9704-17EC23C8758C}" type="datetime1">
              <a:rPr lang="fr-FR" smtClean="0"/>
              <a:t>24/10/2018</a:t>
            </a:fld>
            <a:endParaRPr lang="fr-FR"/>
          </a:p>
        </p:txBody>
      </p:sp>
      <p:sp>
        <p:nvSpPr>
          <p:cNvPr id="3" name="Espace réservé du numéro de diapositive 2">
            <a:extLst>
              <a:ext uri="{FF2B5EF4-FFF2-40B4-BE49-F238E27FC236}">
                <a16:creationId xmlns="" xmlns:a16="http://schemas.microsoft.com/office/drawing/2014/main" id="{50693680-E618-4823-A3A0-D53CD06F3BE8}"/>
              </a:ext>
            </a:extLst>
          </p:cNvPr>
          <p:cNvSpPr>
            <a:spLocks noGrp="1"/>
          </p:cNvSpPr>
          <p:nvPr>
            <p:ph type="sldNum" sz="quarter" idx="12"/>
          </p:nvPr>
        </p:nvSpPr>
        <p:spPr/>
        <p:txBody>
          <a:bodyPr/>
          <a:lstStyle/>
          <a:p>
            <a:fld id="{8BA2FF6F-FEEF-4235-A332-D1B446A47BD9}" type="slidenum">
              <a:rPr lang="fr-FR" smtClean="0"/>
              <a:pPr/>
              <a:t>50</a:t>
            </a:fld>
            <a:endParaRPr lang="fr-FR"/>
          </a:p>
        </p:txBody>
      </p:sp>
    </p:spTree>
    <p:extLst>
      <p:ext uri="{BB962C8B-B14F-4D97-AF65-F5344CB8AC3E}">
        <p14:creationId xmlns:p14="http://schemas.microsoft.com/office/powerpoint/2010/main" val="4214512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ous-titre 2"/>
          <p:cNvSpPr txBox="1">
            <a:spLocks/>
          </p:cNvSpPr>
          <p:nvPr/>
        </p:nvSpPr>
        <p:spPr bwMode="auto">
          <a:xfrm>
            <a:off x="147638" y="1933575"/>
            <a:ext cx="88979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spcBef>
                <a:spcPct val="20000"/>
              </a:spcBef>
            </a:pPr>
            <a:r>
              <a:rPr lang="fr-FR" sz="2000" dirty="0">
                <a:solidFill>
                  <a:srgbClr val="010000"/>
                </a:solidFill>
                <a:cs typeface="Arial" charset="0"/>
              </a:rPr>
              <a:t>	</a:t>
            </a:r>
            <a:r>
              <a:rPr lang="fr-FR" sz="2000" b="1" u="sng" dirty="0">
                <a:solidFill>
                  <a:srgbClr val="010000"/>
                </a:solidFill>
                <a:cs typeface="Arial" charset="0"/>
              </a:rPr>
              <a:t>Chez l’homme</a:t>
            </a:r>
            <a:r>
              <a:rPr lang="fr-FR" sz="2000" dirty="0">
                <a:solidFill>
                  <a:srgbClr val="010000"/>
                </a:solidFill>
                <a:cs typeface="Arial" charset="0"/>
              </a:rPr>
              <a:t>: recensement des cas d’intoxications par anticoagulants </a:t>
            </a:r>
            <a:r>
              <a:rPr lang="fr-FR" sz="2000" dirty="0" err="1">
                <a:solidFill>
                  <a:srgbClr val="010000"/>
                </a:solidFill>
                <a:cs typeface="Arial" charset="0"/>
              </a:rPr>
              <a:t>rodonticides</a:t>
            </a:r>
            <a:r>
              <a:rPr lang="fr-FR" sz="2000" dirty="0">
                <a:solidFill>
                  <a:srgbClr val="010000"/>
                </a:solidFill>
                <a:cs typeface="Arial" charset="0"/>
              </a:rPr>
              <a:t> au Centre Antipoison Humain de Lyon entre 2004 et 2008 et analyse des cas par un médecin spécialiste.</a:t>
            </a:r>
          </a:p>
        </p:txBody>
      </p:sp>
      <p:sp>
        <p:nvSpPr>
          <p:cNvPr id="8196" name="Sous-titre 2"/>
          <p:cNvSpPr txBox="1">
            <a:spLocks/>
          </p:cNvSpPr>
          <p:nvPr/>
        </p:nvSpPr>
        <p:spPr bwMode="auto">
          <a:xfrm>
            <a:off x="176213" y="3213100"/>
            <a:ext cx="88979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spcBef>
                <a:spcPct val="20000"/>
              </a:spcBef>
            </a:pPr>
            <a:r>
              <a:rPr lang="fr-FR" sz="2000" dirty="0">
                <a:solidFill>
                  <a:srgbClr val="010000"/>
                </a:solidFill>
                <a:cs typeface="Arial" charset="0"/>
              </a:rPr>
              <a:t>	</a:t>
            </a:r>
            <a:r>
              <a:rPr lang="fr-FR" sz="2000" b="1" u="sng" dirty="0">
                <a:solidFill>
                  <a:srgbClr val="010000"/>
                </a:solidFill>
                <a:cs typeface="Arial" charset="0"/>
              </a:rPr>
              <a:t>Chez l’animal domestique</a:t>
            </a:r>
            <a:r>
              <a:rPr lang="fr-FR" sz="2000" dirty="0">
                <a:solidFill>
                  <a:srgbClr val="010000"/>
                </a:solidFill>
                <a:cs typeface="Arial" charset="0"/>
              </a:rPr>
              <a:t>: recensement des cas d’intoxications par anticoagulants </a:t>
            </a:r>
            <a:r>
              <a:rPr lang="fr-FR" sz="2000" dirty="0" err="1">
                <a:solidFill>
                  <a:srgbClr val="010000"/>
                </a:solidFill>
                <a:cs typeface="Arial" charset="0"/>
              </a:rPr>
              <a:t>rodonticides</a:t>
            </a:r>
            <a:r>
              <a:rPr lang="fr-FR" sz="2000" dirty="0">
                <a:solidFill>
                  <a:srgbClr val="010000"/>
                </a:solidFill>
                <a:cs typeface="Arial" charset="0"/>
              </a:rPr>
              <a:t> au Centre Antipoison Vétérinaire de Nantes entre 2004 et 2008 et analyse des cas par un vétérinaire spécialiste.</a:t>
            </a:r>
          </a:p>
        </p:txBody>
      </p:sp>
      <p:sp>
        <p:nvSpPr>
          <p:cNvPr id="8197" name="Sous-titre 2"/>
          <p:cNvSpPr txBox="1">
            <a:spLocks/>
          </p:cNvSpPr>
          <p:nvPr/>
        </p:nvSpPr>
        <p:spPr bwMode="auto">
          <a:xfrm>
            <a:off x="176213" y="4486275"/>
            <a:ext cx="88979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spcBef>
                <a:spcPct val="20000"/>
              </a:spcBef>
            </a:pPr>
            <a:r>
              <a:rPr lang="fr-FR" sz="2000" dirty="0">
                <a:solidFill>
                  <a:srgbClr val="010000"/>
                </a:solidFill>
                <a:cs typeface="Arial" charset="0"/>
              </a:rPr>
              <a:t>	</a:t>
            </a:r>
            <a:r>
              <a:rPr lang="fr-FR" sz="2000" b="1" u="sng" dirty="0">
                <a:solidFill>
                  <a:srgbClr val="010000"/>
                </a:solidFill>
                <a:cs typeface="Arial" charset="0"/>
              </a:rPr>
              <a:t>Pour la Faune Sauvage</a:t>
            </a:r>
            <a:r>
              <a:rPr lang="fr-FR" sz="2000" dirty="0">
                <a:solidFill>
                  <a:srgbClr val="010000"/>
                </a:solidFill>
                <a:cs typeface="Arial" charset="0"/>
              </a:rPr>
              <a:t>: recensement des cas d’intoxications par anticoagulants </a:t>
            </a:r>
            <a:r>
              <a:rPr lang="fr-FR" sz="2000" dirty="0" err="1">
                <a:solidFill>
                  <a:srgbClr val="010000"/>
                </a:solidFill>
                <a:cs typeface="Arial" charset="0"/>
              </a:rPr>
              <a:t>rodonticides</a:t>
            </a:r>
            <a:r>
              <a:rPr lang="fr-FR" sz="2000" dirty="0">
                <a:solidFill>
                  <a:srgbClr val="010000"/>
                </a:solidFill>
                <a:cs typeface="Arial" charset="0"/>
              </a:rPr>
              <a:t> au Laboratoire de Toxicologie de Référence de Lyon (compilation de données SAGIR) entre 2004 et 2007 et analyse des cas par un vétérinaire spécialiste.</a:t>
            </a:r>
          </a:p>
        </p:txBody>
      </p:sp>
      <p:sp>
        <p:nvSpPr>
          <p:cNvPr id="6" name="ZoneTexte 5"/>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cxnSp>
        <p:nvCxnSpPr>
          <p:cNvPr id="7" name="Connecteur droit 6"/>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e la date 1">
            <a:extLst>
              <a:ext uri="{FF2B5EF4-FFF2-40B4-BE49-F238E27FC236}">
                <a16:creationId xmlns="" xmlns:a16="http://schemas.microsoft.com/office/drawing/2014/main" id="{98E9FE5F-25ED-4191-9770-35DA36ADDF24}"/>
              </a:ext>
            </a:extLst>
          </p:cNvPr>
          <p:cNvSpPr>
            <a:spLocks noGrp="1"/>
          </p:cNvSpPr>
          <p:nvPr>
            <p:ph type="dt" sz="half" idx="10"/>
          </p:nvPr>
        </p:nvSpPr>
        <p:spPr/>
        <p:txBody>
          <a:bodyPr/>
          <a:lstStyle/>
          <a:p>
            <a:fld id="{D564905E-30A2-4BA9-ABB3-F11225452D3C}" type="datetime1">
              <a:rPr lang="fr-FR" smtClean="0"/>
              <a:t>24/10/2018</a:t>
            </a:fld>
            <a:endParaRPr lang="fr-FR"/>
          </a:p>
        </p:txBody>
      </p:sp>
      <p:sp>
        <p:nvSpPr>
          <p:cNvPr id="3" name="Espace réservé du numéro de diapositive 2">
            <a:extLst>
              <a:ext uri="{FF2B5EF4-FFF2-40B4-BE49-F238E27FC236}">
                <a16:creationId xmlns="" xmlns:a16="http://schemas.microsoft.com/office/drawing/2014/main" id="{CF54E76B-E4DB-4BD0-A13A-3C48BFB9C0D9}"/>
              </a:ext>
            </a:extLst>
          </p:cNvPr>
          <p:cNvSpPr>
            <a:spLocks noGrp="1"/>
          </p:cNvSpPr>
          <p:nvPr>
            <p:ph type="sldNum" sz="quarter" idx="12"/>
          </p:nvPr>
        </p:nvSpPr>
        <p:spPr/>
        <p:txBody>
          <a:bodyPr/>
          <a:lstStyle/>
          <a:p>
            <a:fld id="{8BA2FF6F-FEEF-4235-A332-D1B446A47BD9}" type="slidenum">
              <a:rPr lang="fr-FR" smtClean="0"/>
              <a:pPr/>
              <a:t>51</a:t>
            </a:fld>
            <a:endParaRPr lang="fr-FR"/>
          </a:p>
        </p:txBody>
      </p:sp>
    </p:spTree>
    <p:extLst>
      <p:ext uri="{BB962C8B-B14F-4D97-AF65-F5344CB8AC3E}">
        <p14:creationId xmlns:p14="http://schemas.microsoft.com/office/powerpoint/2010/main" val="852803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4878" y="620688"/>
            <a:ext cx="6517362" cy="461665"/>
          </a:xfrm>
          <a:prstGeom prst="rect">
            <a:avLst/>
          </a:prstGeom>
        </p:spPr>
        <p:txBody>
          <a:bodyPr wrap="none">
            <a:spAutoFit/>
          </a:bodyPr>
          <a:lstStyle/>
          <a:p>
            <a:r>
              <a:rPr lang="fr-FR" sz="2400" dirty="0">
                <a:solidFill>
                  <a:srgbClr val="0070C0"/>
                </a:solidFill>
              </a:rPr>
              <a:t>Les intoxications primaires d’animaux domestiques</a:t>
            </a: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41"/>
          <a:stretch/>
        </p:blipFill>
        <p:spPr bwMode="auto">
          <a:xfrm>
            <a:off x="251520" y="1127646"/>
            <a:ext cx="8374117" cy="3423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graphicFrame>
        <p:nvGraphicFramePr>
          <p:cNvPr id="4" name="Objet 3"/>
          <p:cNvGraphicFramePr>
            <a:graphicFrameLocks noGrp="1" noChangeAspect="1"/>
          </p:cNvGraphicFramePr>
          <p:nvPr>
            <p:extLst>
              <p:ext uri="{D42A27DB-BD31-4B8C-83A1-F6EECF244321}">
                <p14:modId xmlns:p14="http://schemas.microsoft.com/office/powerpoint/2010/main" val="2586803103"/>
              </p:ext>
            </p:extLst>
          </p:nvPr>
        </p:nvGraphicFramePr>
        <p:xfrm>
          <a:off x="234381" y="4653136"/>
          <a:ext cx="3834958" cy="2011117"/>
        </p:xfrm>
        <a:graphic>
          <a:graphicData uri="http://schemas.openxmlformats.org/presentationml/2006/ole">
            <mc:AlternateContent xmlns:mc="http://schemas.openxmlformats.org/markup-compatibility/2006">
              <mc:Choice xmlns:v="urn:schemas-microsoft-com:vml" Requires="v">
                <p:oleObj spid="_x0000_s2137" name="Graphique" r:id="rId5" imgW="4486147" imgH="2352741" progId="Excel.Sheet.8">
                  <p:embed/>
                </p:oleObj>
              </mc:Choice>
              <mc:Fallback>
                <p:oleObj name="Graphique" r:id="rId5" imgW="4486147" imgH="2352741" progId="Excel.Sheet.8">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81" y="4653136"/>
                        <a:ext cx="3834958" cy="2011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053637" y="5160094"/>
            <a:ext cx="4572000" cy="1077218"/>
          </a:xfrm>
          <a:prstGeom prst="rect">
            <a:avLst/>
          </a:prstGeom>
        </p:spPr>
        <p:txBody>
          <a:bodyPr>
            <a:spAutoFit/>
          </a:bodyPr>
          <a:lstStyle/>
          <a:p>
            <a:pPr lvl="1">
              <a:buClr>
                <a:srgbClr val="FFFF00"/>
              </a:buClr>
              <a:tabLst>
                <a:tab pos="715963" algn="l"/>
              </a:tabLst>
            </a:pPr>
            <a:r>
              <a:rPr lang="fr-FR" sz="1600" b="1" u="sng" dirty="0">
                <a:latin typeface="BankGothic Md BT" charset="0"/>
              </a:rPr>
              <a:t>Mortalité Chien/Chat AVK</a:t>
            </a:r>
            <a:r>
              <a:rPr lang="fr-FR" sz="1600" b="1" dirty="0">
                <a:latin typeface="BankGothic Md BT" charset="0"/>
              </a:rPr>
              <a:t>: </a:t>
            </a:r>
          </a:p>
          <a:p>
            <a:pPr lvl="1">
              <a:buClr>
                <a:srgbClr val="FFFF00"/>
              </a:buClr>
              <a:tabLst>
                <a:tab pos="715963" algn="l"/>
              </a:tabLst>
            </a:pPr>
            <a:r>
              <a:rPr lang="fr-FR" sz="1600" b="1" dirty="0">
                <a:latin typeface="BankGothic Md BT" charset="0"/>
              </a:rPr>
              <a:t>17% à 25% intoxications mortelles</a:t>
            </a:r>
          </a:p>
          <a:p>
            <a:pPr lvl="1">
              <a:buClr>
                <a:srgbClr val="FFFF00"/>
              </a:buClr>
              <a:tabLst>
                <a:tab pos="715963" algn="l"/>
              </a:tabLst>
            </a:pPr>
            <a:r>
              <a:rPr lang="fr-FR" sz="1600" b="1" dirty="0">
                <a:latin typeface="BankGothic Md BT" charset="0"/>
              </a:rPr>
              <a:t>&gt; 30% avec autres spécialités 	(carbamates par exemple)</a:t>
            </a:r>
          </a:p>
        </p:txBody>
      </p:sp>
      <p:sp>
        <p:nvSpPr>
          <p:cNvPr id="2" name="Espace réservé de la date 1">
            <a:extLst>
              <a:ext uri="{FF2B5EF4-FFF2-40B4-BE49-F238E27FC236}">
                <a16:creationId xmlns="" xmlns:a16="http://schemas.microsoft.com/office/drawing/2014/main" id="{25DBC60A-B8AD-4E81-90E9-0E00E10D4327}"/>
              </a:ext>
            </a:extLst>
          </p:cNvPr>
          <p:cNvSpPr>
            <a:spLocks noGrp="1"/>
          </p:cNvSpPr>
          <p:nvPr>
            <p:ph type="dt" sz="half" idx="10"/>
          </p:nvPr>
        </p:nvSpPr>
        <p:spPr/>
        <p:txBody>
          <a:bodyPr/>
          <a:lstStyle/>
          <a:p>
            <a:fld id="{82814512-1DED-4435-A155-AE21D86142B1}" type="datetime1">
              <a:rPr lang="fr-FR" smtClean="0"/>
              <a:t>24/10/2018</a:t>
            </a:fld>
            <a:endParaRPr lang="fr-FR"/>
          </a:p>
        </p:txBody>
      </p:sp>
      <p:sp>
        <p:nvSpPr>
          <p:cNvPr id="6" name="Espace réservé du numéro de diapositive 5">
            <a:extLst>
              <a:ext uri="{FF2B5EF4-FFF2-40B4-BE49-F238E27FC236}">
                <a16:creationId xmlns="" xmlns:a16="http://schemas.microsoft.com/office/drawing/2014/main" id="{1C017E44-12CF-4F0C-BBF5-C402B758BCE1}"/>
              </a:ext>
            </a:extLst>
          </p:cNvPr>
          <p:cNvSpPr>
            <a:spLocks noGrp="1"/>
          </p:cNvSpPr>
          <p:nvPr>
            <p:ph type="sldNum" sz="quarter" idx="12"/>
          </p:nvPr>
        </p:nvSpPr>
        <p:spPr/>
        <p:txBody>
          <a:bodyPr/>
          <a:lstStyle/>
          <a:p>
            <a:fld id="{8BA2FF6F-FEEF-4235-A332-D1B446A47BD9}" type="slidenum">
              <a:rPr lang="fr-FR" smtClean="0"/>
              <a:pPr/>
              <a:t>52</a:t>
            </a:fld>
            <a:endParaRPr lang="fr-FR"/>
          </a:p>
        </p:txBody>
      </p:sp>
    </p:spTree>
    <p:extLst>
      <p:ext uri="{BB962C8B-B14F-4D97-AF65-F5344CB8AC3E}">
        <p14:creationId xmlns:p14="http://schemas.microsoft.com/office/powerpoint/2010/main" val="41590424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4878" y="620688"/>
            <a:ext cx="7021418" cy="461665"/>
          </a:xfrm>
          <a:prstGeom prst="rect">
            <a:avLst/>
          </a:prstGeom>
        </p:spPr>
        <p:txBody>
          <a:bodyPr wrap="square">
            <a:spAutoFit/>
          </a:bodyPr>
          <a:lstStyle/>
          <a:p>
            <a:r>
              <a:rPr lang="fr-FR" sz="2400" dirty="0">
                <a:solidFill>
                  <a:srgbClr val="0070C0"/>
                </a:solidFill>
              </a:rPr>
              <a:t>Les intoxications primaires chez le chien DL 50  </a:t>
            </a:r>
          </a:p>
        </p:txBody>
      </p:sp>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136196" name="AutoShape 4" descr="mailbox://C:/Users/C%E9cile%20Rault/AppData/Roaming/Thunderbird/Profiles/j81xtinh.default/Mail/Local%20Folders/Drafts?number=94625709&amp;part=1.1.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7218" name="Picture 2"/>
          <p:cNvPicPr>
            <a:picLocks noChangeAspect="1" noChangeArrowheads="1"/>
          </p:cNvPicPr>
          <p:nvPr/>
        </p:nvPicPr>
        <p:blipFill rotWithShape="1">
          <a:blip r:embed="rId3" cstate="print"/>
          <a:srcRect l="10252" t="13406" r="9009"/>
          <a:stretch/>
        </p:blipFill>
        <p:spPr bwMode="auto">
          <a:xfrm>
            <a:off x="0" y="1810692"/>
            <a:ext cx="9073008" cy="2570237"/>
          </a:xfrm>
          <a:prstGeom prst="rect">
            <a:avLst/>
          </a:prstGeom>
          <a:noFill/>
          <a:ln w="9525">
            <a:noFill/>
            <a:miter lim="800000"/>
            <a:headEnd/>
            <a:tailEnd/>
          </a:ln>
        </p:spPr>
      </p:pic>
      <p:sp>
        <p:nvSpPr>
          <p:cNvPr id="7" name="Rectangle 6"/>
          <p:cNvSpPr/>
          <p:nvPr/>
        </p:nvSpPr>
        <p:spPr>
          <a:xfrm>
            <a:off x="1115616" y="4725144"/>
            <a:ext cx="6291146" cy="461665"/>
          </a:xfrm>
          <a:prstGeom prst="rect">
            <a:avLst/>
          </a:prstGeom>
        </p:spPr>
        <p:txBody>
          <a:bodyPr wrap="none">
            <a:spAutoFit/>
          </a:bodyPr>
          <a:lstStyle/>
          <a:p>
            <a:r>
              <a:rPr lang="fr-FR" sz="2400" b="1" dirty="0"/>
              <a:t>RAPPEL :      </a:t>
            </a:r>
            <a:r>
              <a:rPr lang="fr-FR" sz="2400" b="1" dirty="0" err="1"/>
              <a:t>Bromadiolone</a:t>
            </a:r>
            <a:r>
              <a:rPr lang="fr-FR" sz="2400" b="1" dirty="0"/>
              <a:t>  0,5 </a:t>
            </a:r>
            <a:r>
              <a:rPr lang="fr-FR" sz="2400" b="1" dirty="0" smtClean="0"/>
              <a:t>mg/kg chez </a:t>
            </a:r>
            <a:r>
              <a:rPr lang="fr-FR" sz="2400" b="1" dirty="0" err="1" smtClean="0"/>
              <a:t>lz</a:t>
            </a:r>
            <a:r>
              <a:rPr lang="fr-FR" sz="2400" b="1" dirty="0" smtClean="0"/>
              <a:t> rat</a:t>
            </a:r>
            <a:endParaRPr lang="fr-FR" sz="2400" b="1" dirty="0"/>
          </a:p>
        </p:txBody>
      </p:sp>
      <p:sp>
        <p:nvSpPr>
          <p:cNvPr id="2" name="Espace réservé de la date 1">
            <a:extLst>
              <a:ext uri="{FF2B5EF4-FFF2-40B4-BE49-F238E27FC236}">
                <a16:creationId xmlns="" xmlns:a16="http://schemas.microsoft.com/office/drawing/2014/main" id="{2B36BC09-1B5D-4F86-96AE-B4DCF594CB8F}"/>
              </a:ext>
            </a:extLst>
          </p:cNvPr>
          <p:cNvSpPr>
            <a:spLocks noGrp="1"/>
          </p:cNvSpPr>
          <p:nvPr>
            <p:ph type="dt" sz="half" idx="10"/>
          </p:nvPr>
        </p:nvSpPr>
        <p:spPr/>
        <p:txBody>
          <a:bodyPr/>
          <a:lstStyle/>
          <a:p>
            <a:fld id="{DBF1CC08-A149-4100-9A54-C41027A1DC5A}"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EB436E38-3A43-4E95-AFB0-1B64B8C44029}"/>
              </a:ext>
            </a:extLst>
          </p:cNvPr>
          <p:cNvSpPr>
            <a:spLocks noGrp="1"/>
          </p:cNvSpPr>
          <p:nvPr>
            <p:ph type="sldNum" sz="quarter" idx="12"/>
          </p:nvPr>
        </p:nvSpPr>
        <p:spPr/>
        <p:txBody>
          <a:bodyPr/>
          <a:lstStyle/>
          <a:p>
            <a:fld id="{8BA2FF6F-FEEF-4235-A332-D1B446A47BD9}" type="slidenum">
              <a:rPr lang="fr-FR" smtClean="0"/>
              <a:pPr/>
              <a:t>53</a:t>
            </a:fld>
            <a:endParaRPr lang="fr-FR"/>
          </a:p>
        </p:txBody>
      </p:sp>
      <p:sp>
        <p:nvSpPr>
          <p:cNvPr id="5" name="ZoneTexte 4"/>
          <p:cNvSpPr txBox="1"/>
          <p:nvPr/>
        </p:nvSpPr>
        <p:spPr>
          <a:xfrm>
            <a:off x="35497" y="1412776"/>
            <a:ext cx="9001000" cy="523220"/>
          </a:xfrm>
          <a:prstGeom prst="rect">
            <a:avLst/>
          </a:prstGeom>
          <a:noFill/>
        </p:spPr>
        <p:txBody>
          <a:bodyPr wrap="square" rtlCol="0">
            <a:spAutoFit/>
          </a:bodyPr>
          <a:lstStyle/>
          <a:p>
            <a:pPr algn="ctr"/>
            <a:r>
              <a:rPr lang="fr-FR" sz="2800" b="1" dirty="0" smtClean="0">
                <a:latin typeface="Times New Roman" panose="02020603050405020304" pitchFamily="18" charset="0"/>
                <a:cs typeface="Times New Roman" panose="02020603050405020304" pitchFamily="18" charset="0"/>
              </a:rPr>
              <a:t>Doses toxiques des AVK chez le chien</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042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512" y="908720"/>
            <a:ext cx="7877990" cy="461665"/>
          </a:xfrm>
          <a:prstGeom prst="rect">
            <a:avLst/>
          </a:prstGeom>
        </p:spPr>
        <p:txBody>
          <a:bodyPr wrap="none">
            <a:spAutoFit/>
          </a:bodyPr>
          <a:lstStyle/>
          <a:p>
            <a:r>
              <a:rPr lang="fr-FR" sz="2400" dirty="0">
                <a:solidFill>
                  <a:srgbClr val="0070C0"/>
                </a:solidFill>
              </a:rPr>
              <a:t>Les intoxications primaires et secondaires de faune sauvage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00808"/>
            <a:ext cx="8092603" cy="405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40EDD513-1FD2-458A-92FF-9126B06BDC2F}"/>
              </a:ext>
            </a:extLst>
          </p:cNvPr>
          <p:cNvSpPr>
            <a:spLocks noGrp="1"/>
          </p:cNvSpPr>
          <p:nvPr>
            <p:ph type="dt" sz="half" idx="10"/>
          </p:nvPr>
        </p:nvSpPr>
        <p:spPr/>
        <p:txBody>
          <a:bodyPr/>
          <a:lstStyle/>
          <a:p>
            <a:fld id="{365F5402-C0DA-4432-9E25-C5CA61E05272}"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68A0CD2B-4B60-44D6-BB19-7B0FCFA4CF52}"/>
              </a:ext>
            </a:extLst>
          </p:cNvPr>
          <p:cNvSpPr>
            <a:spLocks noGrp="1"/>
          </p:cNvSpPr>
          <p:nvPr>
            <p:ph type="sldNum" sz="quarter" idx="12"/>
          </p:nvPr>
        </p:nvSpPr>
        <p:spPr/>
        <p:txBody>
          <a:bodyPr/>
          <a:lstStyle/>
          <a:p>
            <a:fld id="{8BA2FF6F-FEEF-4235-A332-D1B446A47BD9}" type="slidenum">
              <a:rPr lang="fr-FR" smtClean="0"/>
              <a:pPr/>
              <a:t>54</a:t>
            </a:fld>
            <a:endParaRPr lang="fr-FR"/>
          </a:p>
        </p:txBody>
      </p:sp>
    </p:spTree>
    <p:extLst>
      <p:ext uri="{BB962C8B-B14F-4D97-AF65-F5344CB8AC3E}">
        <p14:creationId xmlns:p14="http://schemas.microsoft.com/office/powerpoint/2010/main" val="2458595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7504" y="1052736"/>
            <a:ext cx="8856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algn="ctr" eaLnBrk="1" hangingPunct="1"/>
            <a:r>
              <a:rPr lang="fr-FR" sz="2000" b="1" dirty="0">
                <a:solidFill>
                  <a:srgbClr val="0070C0"/>
                </a:solidFill>
              </a:rPr>
              <a:t>Laboratoire de Référence en Toxicologie (analyses post-mortem)</a:t>
            </a:r>
          </a:p>
        </p:txBody>
      </p:sp>
      <p:pic>
        <p:nvPicPr>
          <p:cNvPr id="27651" name="Picture 4" descr="photo 8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613" y="3856038"/>
            <a:ext cx="31242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107504" y="1955800"/>
            <a:ext cx="68437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fr-FR" sz="2000" u="sng" dirty="0">
                <a:solidFill>
                  <a:srgbClr val="0070C0"/>
                </a:solidFill>
              </a:rPr>
              <a:t>Période 2004-2007</a:t>
            </a:r>
            <a:r>
              <a:rPr lang="fr-FR" sz="2000" dirty="0">
                <a:solidFill>
                  <a:srgbClr val="0070C0"/>
                </a:solidFill>
              </a:rPr>
              <a:t>:</a:t>
            </a:r>
          </a:p>
          <a:p>
            <a:pPr eaLnBrk="1" hangingPunct="1"/>
            <a:endParaRPr lang="fr-FR" sz="2000" dirty="0">
              <a:solidFill>
                <a:srgbClr val="0070C0"/>
              </a:solidFill>
            </a:endParaRPr>
          </a:p>
          <a:p>
            <a:pPr eaLnBrk="1" hangingPunct="1"/>
            <a:r>
              <a:rPr lang="fr-FR" sz="2000" dirty="0">
                <a:solidFill>
                  <a:srgbClr val="0070C0"/>
                </a:solidFill>
              </a:rPr>
              <a:t>	- 5341échantillons reçus au total</a:t>
            </a:r>
          </a:p>
          <a:p>
            <a:pPr eaLnBrk="1" hangingPunct="1"/>
            <a:r>
              <a:rPr lang="fr-FR" sz="2000" dirty="0">
                <a:solidFill>
                  <a:srgbClr val="0070C0"/>
                </a:solidFill>
              </a:rPr>
              <a:t>	- 1453 suspicions Intoxications Anticoagulants (27.2%)</a:t>
            </a:r>
          </a:p>
          <a:p>
            <a:pPr eaLnBrk="1" hangingPunct="1"/>
            <a:r>
              <a:rPr lang="fr-FR" sz="2000" dirty="0">
                <a:solidFill>
                  <a:srgbClr val="0070C0"/>
                </a:solidFill>
              </a:rPr>
              <a:t>	- 408 échantillons où anticoagulant identifié (7.6%)</a:t>
            </a:r>
          </a:p>
        </p:txBody>
      </p:sp>
      <p:cxnSp>
        <p:nvCxnSpPr>
          <p:cNvPr id="7" name="Connecteur droit 6"/>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1740FEE2-AC00-4485-9B66-3C1806A9D7CB}"/>
              </a:ext>
            </a:extLst>
          </p:cNvPr>
          <p:cNvSpPr>
            <a:spLocks noGrp="1"/>
          </p:cNvSpPr>
          <p:nvPr>
            <p:ph type="dt" sz="half" idx="10"/>
          </p:nvPr>
        </p:nvSpPr>
        <p:spPr/>
        <p:txBody>
          <a:bodyPr/>
          <a:lstStyle/>
          <a:p>
            <a:fld id="{3B8C8BED-B7D7-4006-AC13-BECACDB1CB1C}"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35F103F9-54A6-4DA9-90BC-A0A0081A2874}"/>
              </a:ext>
            </a:extLst>
          </p:cNvPr>
          <p:cNvSpPr>
            <a:spLocks noGrp="1"/>
          </p:cNvSpPr>
          <p:nvPr>
            <p:ph type="sldNum" sz="quarter" idx="12"/>
          </p:nvPr>
        </p:nvSpPr>
        <p:spPr/>
        <p:txBody>
          <a:bodyPr/>
          <a:lstStyle/>
          <a:p>
            <a:fld id="{8BA2FF6F-FEEF-4235-A332-D1B446A47BD9}" type="slidenum">
              <a:rPr lang="fr-FR" smtClean="0"/>
              <a:pPr/>
              <a:t>55</a:t>
            </a:fld>
            <a:endParaRPr lang="fr-FR" dirty="0"/>
          </a:p>
        </p:txBody>
      </p:sp>
    </p:spTree>
    <p:extLst>
      <p:ext uri="{BB962C8B-B14F-4D97-AF65-F5344CB8AC3E}">
        <p14:creationId xmlns:p14="http://schemas.microsoft.com/office/powerpoint/2010/main" val="3270117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512" y="836712"/>
            <a:ext cx="9265613" cy="461665"/>
          </a:xfrm>
          <a:prstGeom prst="rect">
            <a:avLst/>
          </a:prstGeom>
        </p:spPr>
        <p:txBody>
          <a:bodyPr wrap="none">
            <a:spAutoFit/>
          </a:bodyPr>
          <a:lstStyle/>
          <a:p>
            <a:r>
              <a:rPr lang="fr-FR" sz="2400" dirty="0">
                <a:solidFill>
                  <a:srgbClr val="0070C0"/>
                </a:solidFill>
              </a:rPr>
              <a:t>Les intoxications chez l’homme, l’animal domestique  et la faune sauvage</a:t>
            </a: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628800"/>
            <a:ext cx="850395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59EE9F1A-0608-4BA1-A2F2-1D25F5070C6D}"/>
              </a:ext>
            </a:extLst>
          </p:cNvPr>
          <p:cNvSpPr>
            <a:spLocks noGrp="1"/>
          </p:cNvSpPr>
          <p:nvPr>
            <p:ph type="dt" sz="half" idx="10"/>
          </p:nvPr>
        </p:nvSpPr>
        <p:spPr/>
        <p:txBody>
          <a:bodyPr/>
          <a:lstStyle/>
          <a:p>
            <a:fld id="{FC0977C9-FD85-4B81-9244-6300B8ACEF42}"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4610BA40-FF67-45F1-8256-288C8930665E}"/>
              </a:ext>
            </a:extLst>
          </p:cNvPr>
          <p:cNvSpPr>
            <a:spLocks noGrp="1"/>
          </p:cNvSpPr>
          <p:nvPr>
            <p:ph type="sldNum" sz="quarter" idx="12"/>
          </p:nvPr>
        </p:nvSpPr>
        <p:spPr/>
        <p:txBody>
          <a:bodyPr/>
          <a:lstStyle/>
          <a:p>
            <a:fld id="{8BA2FF6F-FEEF-4235-A332-D1B446A47BD9}" type="slidenum">
              <a:rPr lang="fr-FR" smtClean="0"/>
              <a:pPr/>
              <a:t>56</a:t>
            </a:fld>
            <a:endParaRPr lang="fr-FR"/>
          </a:p>
        </p:txBody>
      </p:sp>
    </p:spTree>
    <p:extLst>
      <p:ext uri="{BB962C8B-B14F-4D97-AF65-F5344CB8AC3E}">
        <p14:creationId xmlns:p14="http://schemas.microsoft.com/office/powerpoint/2010/main" val="3012948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512" y="980728"/>
            <a:ext cx="4053161" cy="461665"/>
          </a:xfrm>
          <a:prstGeom prst="rect">
            <a:avLst/>
          </a:prstGeom>
        </p:spPr>
        <p:txBody>
          <a:bodyPr wrap="none">
            <a:spAutoFit/>
          </a:bodyPr>
          <a:lstStyle/>
          <a:p>
            <a:r>
              <a:rPr lang="fr-FR" sz="2400" dirty="0">
                <a:solidFill>
                  <a:srgbClr val="0070C0"/>
                </a:solidFill>
              </a:rPr>
              <a:t>Les intoxications chez l’homme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916832"/>
            <a:ext cx="870987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07128DEC-310B-4DF4-9DCD-CE696C9A5841}"/>
              </a:ext>
            </a:extLst>
          </p:cNvPr>
          <p:cNvSpPr>
            <a:spLocks noGrp="1"/>
          </p:cNvSpPr>
          <p:nvPr>
            <p:ph type="dt" sz="half" idx="10"/>
          </p:nvPr>
        </p:nvSpPr>
        <p:spPr/>
        <p:txBody>
          <a:bodyPr/>
          <a:lstStyle/>
          <a:p>
            <a:fld id="{D16CDA37-61FE-45FF-A5BD-5747F891B9A7}"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7114B0CD-812F-4ADC-9F71-4DAC58BCBB3C}"/>
              </a:ext>
            </a:extLst>
          </p:cNvPr>
          <p:cNvSpPr>
            <a:spLocks noGrp="1"/>
          </p:cNvSpPr>
          <p:nvPr>
            <p:ph type="sldNum" sz="quarter" idx="12"/>
          </p:nvPr>
        </p:nvSpPr>
        <p:spPr/>
        <p:txBody>
          <a:bodyPr/>
          <a:lstStyle/>
          <a:p>
            <a:fld id="{8BA2FF6F-FEEF-4235-A332-D1B446A47BD9}" type="slidenum">
              <a:rPr lang="fr-FR" smtClean="0"/>
              <a:pPr/>
              <a:t>57</a:t>
            </a:fld>
            <a:endParaRPr lang="fr-FR"/>
          </a:p>
        </p:txBody>
      </p:sp>
    </p:spTree>
    <p:extLst>
      <p:ext uri="{BB962C8B-B14F-4D97-AF65-F5344CB8AC3E}">
        <p14:creationId xmlns:p14="http://schemas.microsoft.com/office/powerpoint/2010/main" val="1018560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620688"/>
            <a:ext cx="4138954" cy="461665"/>
          </a:xfrm>
          <a:prstGeom prst="rect">
            <a:avLst/>
          </a:prstGeom>
        </p:spPr>
        <p:txBody>
          <a:bodyPr wrap="none">
            <a:spAutoFit/>
          </a:bodyPr>
          <a:lstStyle/>
          <a:p>
            <a:r>
              <a:rPr lang="fr-FR" sz="2400" dirty="0">
                <a:solidFill>
                  <a:srgbClr val="0070C0"/>
                </a:solidFill>
              </a:rPr>
              <a:t>Les Matières actives impliquées</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91" y="1052736"/>
            <a:ext cx="7818225" cy="542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30875" y="35913"/>
            <a:ext cx="4853637" cy="584775"/>
          </a:xfrm>
          <a:prstGeom prst="rect">
            <a:avLst/>
          </a:prstGeom>
          <a:noFill/>
        </p:spPr>
        <p:txBody>
          <a:bodyPr wrap="none" rtlCol="0">
            <a:spAutoFit/>
          </a:bodyPr>
          <a:lstStyle/>
          <a:p>
            <a:pPr algn="ctr"/>
            <a:r>
              <a:rPr lang="fr-FR" sz="3200" dirty="0" smtClean="0">
                <a:latin typeface="+mj-lt"/>
              </a:rPr>
              <a:t>7.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C00E44BB-38C7-438E-A4E7-8901D5D1AA2A}"/>
              </a:ext>
            </a:extLst>
          </p:cNvPr>
          <p:cNvSpPr>
            <a:spLocks noGrp="1"/>
          </p:cNvSpPr>
          <p:nvPr>
            <p:ph type="dt" sz="half" idx="10"/>
          </p:nvPr>
        </p:nvSpPr>
        <p:spPr/>
        <p:txBody>
          <a:bodyPr/>
          <a:lstStyle/>
          <a:p>
            <a:fld id="{250C52A2-49D5-4EFB-B6DA-34DFD5D267AB}"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C4749047-6602-42C7-BA4F-02D20E95B2B5}"/>
              </a:ext>
            </a:extLst>
          </p:cNvPr>
          <p:cNvSpPr>
            <a:spLocks noGrp="1"/>
          </p:cNvSpPr>
          <p:nvPr>
            <p:ph type="sldNum" sz="quarter" idx="12"/>
          </p:nvPr>
        </p:nvSpPr>
        <p:spPr/>
        <p:txBody>
          <a:bodyPr/>
          <a:lstStyle/>
          <a:p>
            <a:fld id="{8BA2FF6F-FEEF-4235-A332-D1B446A47BD9}" type="slidenum">
              <a:rPr lang="fr-FR" smtClean="0"/>
              <a:pPr/>
              <a:t>58</a:t>
            </a:fld>
            <a:endParaRPr lang="fr-FR"/>
          </a:p>
        </p:txBody>
      </p:sp>
    </p:spTree>
    <p:extLst>
      <p:ext uri="{BB962C8B-B14F-4D97-AF65-F5344CB8AC3E}">
        <p14:creationId xmlns:p14="http://schemas.microsoft.com/office/powerpoint/2010/main" val="40858846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43608" y="2924944"/>
            <a:ext cx="7102329" cy="461665"/>
          </a:xfrm>
          <a:prstGeom prst="rect">
            <a:avLst/>
          </a:prstGeom>
        </p:spPr>
        <p:txBody>
          <a:bodyPr wrap="none">
            <a:spAutoFit/>
          </a:bodyPr>
          <a:lstStyle/>
          <a:p>
            <a:r>
              <a:rPr lang="fr-FR" sz="2400" dirty="0">
                <a:solidFill>
                  <a:srgbClr val="0070C0"/>
                </a:solidFill>
              </a:rPr>
              <a:t>Cas particulier des intoxications secondaires en agricole</a:t>
            </a:r>
          </a:p>
        </p:txBody>
      </p:sp>
      <p:sp>
        <p:nvSpPr>
          <p:cNvPr id="6" name="ZoneTexte 5"/>
          <p:cNvSpPr txBox="1"/>
          <p:nvPr/>
        </p:nvSpPr>
        <p:spPr>
          <a:xfrm>
            <a:off x="130875" y="35913"/>
            <a:ext cx="4853637" cy="584775"/>
          </a:xfrm>
          <a:prstGeom prst="rect">
            <a:avLst/>
          </a:prstGeom>
          <a:noFill/>
        </p:spPr>
        <p:txBody>
          <a:bodyPr wrap="none" rtlCol="0">
            <a:spAutoFit/>
          </a:bodyPr>
          <a:lstStyle/>
          <a:p>
            <a:pPr algn="ctr"/>
            <a:r>
              <a:rPr lang="fr-FR" sz="3200" dirty="0">
                <a:latin typeface="+mj-lt"/>
              </a:rPr>
              <a:t>7</a:t>
            </a:r>
            <a:r>
              <a:rPr lang="fr-FR" sz="3200" dirty="0" smtClean="0">
                <a:latin typeface="+mj-lt"/>
              </a:rPr>
              <a:t>. </a:t>
            </a:r>
            <a:r>
              <a:rPr lang="fr-FR" sz="3200" dirty="0">
                <a:latin typeface="+mj-lt"/>
              </a:rPr>
              <a:t>AVK et accidents toxiques</a:t>
            </a:r>
          </a:p>
        </p:txBody>
      </p:sp>
      <p:sp>
        <p:nvSpPr>
          <p:cNvPr id="2" name="Espace réservé de la date 1">
            <a:extLst>
              <a:ext uri="{FF2B5EF4-FFF2-40B4-BE49-F238E27FC236}">
                <a16:creationId xmlns="" xmlns:a16="http://schemas.microsoft.com/office/drawing/2014/main" id="{804221EA-7208-4F4E-8DE1-1ED4A2441FAD}"/>
              </a:ext>
            </a:extLst>
          </p:cNvPr>
          <p:cNvSpPr>
            <a:spLocks noGrp="1"/>
          </p:cNvSpPr>
          <p:nvPr>
            <p:ph type="dt" sz="half" idx="10"/>
          </p:nvPr>
        </p:nvSpPr>
        <p:spPr/>
        <p:txBody>
          <a:bodyPr/>
          <a:lstStyle/>
          <a:p>
            <a:fld id="{F01938E9-4466-408F-8223-9A9596328315}"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1368A890-BBD3-46AE-AF91-B30374582B21}"/>
              </a:ext>
            </a:extLst>
          </p:cNvPr>
          <p:cNvSpPr>
            <a:spLocks noGrp="1"/>
          </p:cNvSpPr>
          <p:nvPr>
            <p:ph type="sldNum" sz="quarter" idx="12"/>
          </p:nvPr>
        </p:nvSpPr>
        <p:spPr/>
        <p:txBody>
          <a:bodyPr/>
          <a:lstStyle/>
          <a:p>
            <a:fld id="{8BA2FF6F-FEEF-4235-A332-D1B446A47BD9}" type="slidenum">
              <a:rPr lang="fr-FR" smtClean="0"/>
              <a:pPr/>
              <a:t>59</a:t>
            </a:fld>
            <a:endParaRPr lang="fr-FR"/>
          </a:p>
        </p:txBody>
      </p:sp>
    </p:spTree>
    <p:extLst>
      <p:ext uri="{BB962C8B-B14F-4D97-AF65-F5344CB8AC3E}">
        <p14:creationId xmlns:p14="http://schemas.microsoft.com/office/powerpoint/2010/main" val="69189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solidFill>
                  <a:srgbClr val="FF0000"/>
                </a:solidFill>
              </a:rPr>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ym typeface="Wingdings 2"/>
              </a:rPr>
              <a:t>Pourquoi les AVK majoritaires dans la lutte anti rongeur </a:t>
            </a:r>
            <a:r>
              <a:rPr lang="fr-FR" dirty="0" smtClean="0">
                <a:sym typeface="Wingdings 2"/>
              </a:rPr>
              <a:t>?</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r>
              <a:rPr lang="fr-FR" dirty="0" smtClean="0">
                <a:sym typeface="Wingdings 2"/>
              </a:rPr>
              <a:t>)?</a:t>
            </a:r>
            <a:endParaRPr lang="fr-FR" dirty="0">
              <a:sym typeface="Wingdings 2"/>
            </a:endParaRPr>
          </a:p>
          <a:p>
            <a:pPr marL="342900" indent="-342900">
              <a:lnSpc>
                <a:spcPct val="150000"/>
              </a:lnSpc>
              <a:buFont typeface="+mj-lt"/>
              <a:buAutoNum type="arabicPeriod"/>
            </a:pPr>
            <a:r>
              <a:rPr lang="fr-FR" dirty="0">
                <a:sym typeface="Wingdings 2"/>
              </a:rPr>
              <a:t>AVK 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6</a:t>
            </a:fld>
            <a:endParaRPr lang="fr-FR"/>
          </a:p>
        </p:txBody>
      </p:sp>
    </p:spTree>
    <p:extLst>
      <p:ext uri="{BB962C8B-B14F-4D97-AF65-F5344CB8AC3E}">
        <p14:creationId xmlns:p14="http://schemas.microsoft.com/office/powerpoint/2010/main" val="1006742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323528" y="188640"/>
            <a:ext cx="4572342" cy="461665"/>
          </a:xfrm>
          <a:prstGeom prst="rect">
            <a:avLst/>
          </a:prstGeom>
        </p:spPr>
        <p:txBody>
          <a:bodyPr wrap="none">
            <a:spAutoFit/>
          </a:bodyPr>
          <a:lstStyle/>
          <a:p>
            <a:r>
              <a:rPr lang="fr-FR" sz="2400" dirty="0">
                <a:solidFill>
                  <a:srgbClr val="0070C0"/>
                </a:solidFill>
              </a:rPr>
              <a:t>Intoxication des espèces non-cibles</a:t>
            </a:r>
          </a:p>
        </p:txBody>
      </p:sp>
      <p:sp>
        <p:nvSpPr>
          <p:cNvPr id="11" name="Rectangle 10"/>
          <p:cNvSpPr/>
          <p:nvPr/>
        </p:nvSpPr>
        <p:spPr>
          <a:xfrm>
            <a:off x="179512" y="913944"/>
            <a:ext cx="8820472" cy="3046988"/>
          </a:xfrm>
          <a:prstGeom prst="rect">
            <a:avLst/>
          </a:prstGeom>
        </p:spPr>
        <p:txBody>
          <a:bodyPr wrap="square">
            <a:spAutoFit/>
          </a:bodyPr>
          <a:lstStyle/>
          <a:p>
            <a:pPr algn="just">
              <a:buFont typeface="Wingdings 2"/>
              <a:buChar char="P"/>
            </a:pPr>
            <a:r>
              <a:rPr lang="fr-FR" sz="2400" dirty="0"/>
              <a:t> Les espèces non cibles:</a:t>
            </a:r>
          </a:p>
          <a:p>
            <a:pPr lvl="2" algn="just">
              <a:buFont typeface="Wingdings 2"/>
              <a:buChar char="P"/>
            </a:pPr>
            <a:r>
              <a:rPr lang="fr-FR" sz="2400" dirty="0"/>
              <a:t> l’homme</a:t>
            </a:r>
          </a:p>
          <a:p>
            <a:pPr lvl="2" algn="just">
              <a:buFont typeface="Wingdings 2"/>
              <a:buChar char="P"/>
            </a:pPr>
            <a:r>
              <a:rPr lang="fr-FR" sz="2400" dirty="0"/>
              <a:t> les animaux domestiques</a:t>
            </a:r>
          </a:p>
          <a:p>
            <a:pPr lvl="2" algn="just">
              <a:buFont typeface="Wingdings 2"/>
              <a:buChar char="P"/>
            </a:pPr>
            <a:r>
              <a:rPr lang="fr-FR" sz="2400" dirty="0"/>
              <a:t> les animaux sauvages</a:t>
            </a:r>
          </a:p>
          <a:p>
            <a:pPr algn="just"/>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14" name="Rectangle 13"/>
          <p:cNvSpPr/>
          <p:nvPr/>
        </p:nvSpPr>
        <p:spPr>
          <a:xfrm>
            <a:off x="6697760" y="1142742"/>
            <a:ext cx="2626768" cy="2862322"/>
          </a:xfrm>
          <a:prstGeom prst="rect">
            <a:avLst/>
          </a:prstGeom>
        </p:spPr>
        <p:txBody>
          <a:bodyPr wrap="square">
            <a:spAutoFit/>
          </a:bodyPr>
          <a:lstStyle/>
          <a:p>
            <a:pPr>
              <a:buFont typeface="Wingdings 2"/>
              <a:buChar char="P"/>
            </a:pPr>
            <a:r>
              <a:rPr lang="fr-FR" sz="2000" dirty="0">
                <a:latin typeface="+mj-lt"/>
              </a:rPr>
              <a:t>Consomment tous des rongeurs</a:t>
            </a:r>
          </a:p>
          <a:p>
            <a:pPr>
              <a:buFont typeface="Wingdings 2"/>
              <a:buChar char="P"/>
            </a:pPr>
            <a:r>
              <a:rPr lang="fr-FR" sz="2000" dirty="0">
                <a:latin typeface="+mj-lt"/>
              </a:rPr>
              <a:t> Sont des prédateurs</a:t>
            </a:r>
          </a:p>
          <a:p>
            <a:pPr>
              <a:buFont typeface="Wingdings 2"/>
              <a:buChar char="P"/>
            </a:pPr>
            <a:r>
              <a:rPr lang="fr-FR" sz="2000" dirty="0">
                <a:latin typeface="+mj-lt"/>
              </a:rPr>
              <a:t> AVK s’accumulent</a:t>
            </a:r>
          </a:p>
          <a:p>
            <a:r>
              <a:rPr lang="fr-FR" sz="2000" dirty="0">
                <a:latin typeface="+mj-lt"/>
              </a:rPr>
              <a:t>dans le foie</a:t>
            </a:r>
          </a:p>
          <a:p>
            <a:endParaRPr lang="fr-FR" sz="2000" dirty="0">
              <a:latin typeface="+mj-lt"/>
            </a:endParaRPr>
          </a:p>
          <a:p>
            <a:endParaRPr lang="fr-FR" sz="2000" dirty="0">
              <a:latin typeface="+mj-lt"/>
            </a:endParaRPr>
          </a:p>
          <a:p>
            <a:endParaRPr lang="fr-FR" sz="2000" dirty="0">
              <a:latin typeface="+mj-lt"/>
            </a:endParaRPr>
          </a:p>
          <a:p>
            <a:r>
              <a:rPr lang="fr-FR" sz="2000" dirty="0">
                <a:latin typeface="+mj-lt"/>
              </a:rPr>
              <a:t> </a:t>
            </a:r>
          </a:p>
        </p:txBody>
      </p:sp>
      <p:pic>
        <p:nvPicPr>
          <p:cNvPr id="2050" name="Picture 2" descr="C:\Users\r.lasseur\Desktop\TOXINNOV\PROJETS\BAYER\milan mort.jpg"/>
          <p:cNvPicPr>
            <a:picLocks noChangeAspect="1" noChangeArrowheads="1"/>
          </p:cNvPicPr>
          <p:nvPr/>
        </p:nvPicPr>
        <p:blipFill>
          <a:blip r:embed="rId2" cstate="print"/>
          <a:srcRect/>
          <a:stretch>
            <a:fillRect/>
          </a:stretch>
        </p:blipFill>
        <p:spPr bwMode="auto">
          <a:xfrm>
            <a:off x="35495" y="2492896"/>
            <a:ext cx="4557427" cy="3096344"/>
          </a:xfrm>
          <a:prstGeom prst="rect">
            <a:avLst/>
          </a:prstGeom>
          <a:noFill/>
        </p:spPr>
      </p:pic>
      <p:pic>
        <p:nvPicPr>
          <p:cNvPr id="2051" name="Picture 3" descr="C:\Users\r.lasseur\Desktop\TOXINNOV\PROJETS\BAYER\intox renard broma.jpg"/>
          <p:cNvPicPr>
            <a:picLocks noChangeAspect="1" noChangeArrowheads="1"/>
          </p:cNvPicPr>
          <p:nvPr/>
        </p:nvPicPr>
        <p:blipFill>
          <a:blip r:embed="rId3" cstate="print"/>
          <a:srcRect/>
          <a:stretch>
            <a:fillRect/>
          </a:stretch>
        </p:blipFill>
        <p:spPr bwMode="auto">
          <a:xfrm>
            <a:off x="4716016" y="955209"/>
            <a:ext cx="2016224" cy="2689815"/>
          </a:xfrm>
          <a:prstGeom prst="rect">
            <a:avLst/>
          </a:prstGeom>
          <a:noFill/>
        </p:spPr>
      </p:pic>
      <p:pic>
        <p:nvPicPr>
          <p:cNvPr id="3074" name="Picture 2" descr="C:\Users\r.lasseur\Desktop\TOXINNOV\PROJETS\BAYER\sanglier intox.jpg"/>
          <p:cNvPicPr>
            <a:picLocks noChangeAspect="1" noChangeArrowheads="1"/>
          </p:cNvPicPr>
          <p:nvPr/>
        </p:nvPicPr>
        <p:blipFill>
          <a:blip r:embed="rId4" cstate="print"/>
          <a:srcRect/>
          <a:stretch>
            <a:fillRect/>
          </a:stretch>
        </p:blipFill>
        <p:spPr bwMode="auto">
          <a:xfrm>
            <a:off x="4729704" y="3746542"/>
            <a:ext cx="2578600" cy="1842698"/>
          </a:xfrm>
          <a:prstGeom prst="rect">
            <a:avLst/>
          </a:prstGeom>
          <a:noFill/>
        </p:spPr>
      </p:pic>
      <p:pic>
        <p:nvPicPr>
          <p:cNvPr id="3075" name="Picture 3" descr="C:\Users\r.lasseur\Desktop\TOXINNOV\PROJETS\BAYER\moyen duc.jpg"/>
          <p:cNvPicPr>
            <a:picLocks noChangeAspect="1" noChangeArrowheads="1"/>
          </p:cNvPicPr>
          <p:nvPr/>
        </p:nvPicPr>
        <p:blipFill>
          <a:blip r:embed="rId5" cstate="print"/>
          <a:srcRect l="13772" r="34858"/>
          <a:stretch>
            <a:fillRect/>
          </a:stretch>
        </p:blipFill>
        <p:spPr bwMode="auto">
          <a:xfrm>
            <a:off x="7380312" y="3167608"/>
            <a:ext cx="1658650" cy="2421632"/>
          </a:xfrm>
          <a:prstGeom prst="rect">
            <a:avLst/>
          </a:prstGeom>
          <a:noFill/>
        </p:spPr>
      </p:pic>
      <p:sp>
        <p:nvSpPr>
          <p:cNvPr id="15" name="Rectangle 14"/>
          <p:cNvSpPr/>
          <p:nvPr/>
        </p:nvSpPr>
        <p:spPr>
          <a:xfrm>
            <a:off x="1547664" y="5805264"/>
            <a:ext cx="6840760" cy="1938992"/>
          </a:xfrm>
          <a:prstGeom prst="rect">
            <a:avLst/>
          </a:prstGeom>
        </p:spPr>
        <p:txBody>
          <a:bodyPr wrap="square">
            <a:spAutoFit/>
          </a:bodyPr>
          <a:lstStyle/>
          <a:p>
            <a:r>
              <a:rPr lang="fr-FR" sz="2000" b="1" dirty="0">
                <a:solidFill>
                  <a:srgbClr val="FF0000"/>
                </a:solidFill>
                <a:latin typeface="+mj-lt"/>
              </a:rPr>
              <a:t>Intoxications à la bromadiolone (blé bromadiolone)en agricole dans le cadre de la lutte contre le campagnol terrestre</a:t>
            </a:r>
          </a:p>
          <a:p>
            <a:endParaRPr lang="fr-FR" sz="2000" b="1" dirty="0">
              <a:solidFill>
                <a:srgbClr val="FF0000"/>
              </a:solidFill>
              <a:latin typeface="+mj-lt"/>
            </a:endParaRPr>
          </a:p>
          <a:p>
            <a:endParaRPr lang="fr-FR" sz="2000" b="1" dirty="0">
              <a:solidFill>
                <a:srgbClr val="FF0000"/>
              </a:solidFill>
              <a:latin typeface="+mj-lt"/>
            </a:endParaRPr>
          </a:p>
          <a:p>
            <a:endParaRPr lang="fr-FR" sz="2000" b="1" dirty="0">
              <a:solidFill>
                <a:srgbClr val="FF0000"/>
              </a:solidFill>
              <a:latin typeface="+mj-lt"/>
            </a:endParaRPr>
          </a:p>
          <a:p>
            <a:r>
              <a:rPr lang="fr-FR" sz="2000" b="1" dirty="0">
                <a:solidFill>
                  <a:srgbClr val="FF0000"/>
                </a:solidFill>
                <a:latin typeface="+mj-lt"/>
              </a:rPr>
              <a:t> </a:t>
            </a:r>
          </a:p>
        </p:txBody>
      </p:sp>
      <p:sp>
        <p:nvSpPr>
          <p:cNvPr id="3" name="Espace réservé de la date 2">
            <a:extLst>
              <a:ext uri="{FF2B5EF4-FFF2-40B4-BE49-F238E27FC236}">
                <a16:creationId xmlns="" xmlns:a16="http://schemas.microsoft.com/office/drawing/2014/main" id="{FE8F2FDC-D42D-4341-8F48-ED45053B1594}"/>
              </a:ext>
            </a:extLst>
          </p:cNvPr>
          <p:cNvSpPr>
            <a:spLocks noGrp="1"/>
          </p:cNvSpPr>
          <p:nvPr>
            <p:ph type="dt" sz="half" idx="10"/>
          </p:nvPr>
        </p:nvSpPr>
        <p:spPr/>
        <p:txBody>
          <a:bodyPr/>
          <a:lstStyle/>
          <a:p>
            <a:fld id="{4BA4A58A-1E47-4C3E-A308-CF34497BB576}"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05EA5437-CB20-4D5C-A7F2-98E71943EEEE}"/>
              </a:ext>
            </a:extLst>
          </p:cNvPr>
          <p:cNvSpPr>
            <a:spLocks noGrp="1"/>
          </p:cNvSpPr>
          <p:nvPr>
            <p:ph type="sldNum" sz="quarter" idx="12"/>
          </p:nvPr>
        </p:nvSpPr>
        <p:spPr/>
        <p:txBody>
          <a:bodyPr/>
          <a:lstStyle/>
          <a:p>
            <a:fld id="{8BA2FF6F-FEEF-4235-A332-D1B446A47BD9}" type="slidenum">
              <a:rPr lang="fr-FR" smtClean="0"/>
              <a:pPr/>
              <a:t>60</a:t>
            </a:fld>
            <a:endParaRPr lang="fr-FR"/>
          </a:p>
        </p:txBody>
      </p:sp>
    </p:spTree>
    <p:extLst>
      <p:ext uri="{BB962C8B-B14F-4D97-AF65-F5344CB8AC3E}">
        <p14:creationId xmlns:p14="http://schemas.microsoft.com/office/powerpoint/2010/main" val="386396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324544" y="-247476"/>
            <a:ext cx="8820472" cy="2308324"/>
          </a:xfrm>
          <a:prstGeom prst="rect">
            <a:avLst/>
          </a:prstGeom>
        </p:spPr>
        <p:txBody>
          <a:bodyPr wrap="square">
            <a:spAutoFit/>
          </a:bodyPr>
          <a:lstStyle/>
          <a:p>
            <a:pPr algn="just">
              <a:buFont typeface="Wingdings 2"/>
              <a:buChar char="P"/>
            </a:pPr>
            <a:endParaRPr lang="fr-FR" sz="2400" dirty="0"/>
          </a:p>
          <a:p>
            <a:pPr lvl="1" algn="just">
              <a:buFont typeface="Wingdings 2"/>
              <a:buChar char="P"/>
            </a:pPr>
            <a:r>
              <a:rPr lang="fr-FR" sz="2400" b="1" u="sng" dirty="0">
                <a:solidFill>
                  <a:srgbClr val="FF0000"/>
                </a:solidFill>
              </a:rPr>
              <a:t>Campagnol terrestre</a:t>
            </a:r>
            <a:r>
              <a:rPr lang="fr-FR" sz="2400" b="1" dirty="0">
                <a:solidFill>
                  <a:srgbClr val="FF0000"/>
                </a:solidFill>
              </a:rPr>
              <a:t>  </a:t>
            </a:r>
            <a:r>
              <a:rPr lang="fr-FR" b="1" dirty="0">
                <a:solidFill>
                  <a:srgbClr val="FF0000"/>
                </a:solidFill>
              </a:rPr>
              <a:t>(</a:t>
            </a:r>
            <a:r>
              <a:rPr lang="fr-FR" i="1" dirty="0">
                <a:solidFill>
                  <a:srgbClr val="FF0000"/>
                </a:solidFill>
              </a:rPr>
              <a:t>Arvicola terrestris</a:t>
            </a:r>
            <a:r>
              <a:rPr lang="fr-FR" b="1" dirty="0">
                <a:solidFill>
                  <a:srgbClr val="FF0000"/>
                </a:solidFill>
              </a:rPr>
              <a:t>)</a:t>
            </a:r>
            <a:endParaRPr lang="fr-FR" sz="2400" b="1" dirty="0">
              <a:solidFill>
                <a:srgbClr val="FF0000"/>
              </a:solidFill>
            </a:endParaRP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10" name="Rectangle 9"/>
          <p:cNvSpPr/>
          <p:nvPr/>
        </p:nvSpPr>
        <p:spPr>
          <a:xfrm>
            <a:off x="216024" y="1916832"/>
            <a:ext cx="8892480" cy="1938992"/>
          </a:xfrm>
          <a:prstGeom prst="rect">
            <a:avLst/>
          </a:prstGeom>
        </p:spPr>
        <p:txBody>
          <a:bodyPr wrap="square">
            <a:spAutoFit/>
          </a:bodyPr>
          <a:lstStyle/>
          <a:p>
            <a:pPr lvl="1" algn="just">
              <a:buFont typeface="Wingdings 2"/>
              <a:buChar char="P"/>
            </a:pPr>
            <a:endParaRPr lang="fr-FR" sz="2000" dirty="0"/>
          </a:p>
          <a:p>
            <a:pPr algn="just">
              <a:buFont typeface="Wingdings 2"/>
              <a:buChar char="P"/>
            </a:pPr>
            <a:endParaRPr lang="fr-FR" sz="2000" dirty="0"/>
          </a:p>
          <a:p>
            <a:pPr algn="just"/>
            <a:endParaRPr lang="fr-FR" sz="2000" dirty="0"/>
          </a:p>
          <a:p>
            <a:pPr algn="just">
              <a:buFont typeface="Wingdings 2"/>
              <a:buChar char="P"/>
            </a:pPr>
            <a:endParaRPr lang="fr-FR" sz="2000" dirty="0"/>
          </a:p>
          <a:p>
            <a:pPr algn="just"/>
            <a:r>
              <a:rPr lang="fr-FR" sz="2000" dirty="0">
                <a:sym typeface="Wingdings 2"/>
              </a:rPr>
              <a:t>					</a:t>
            </a:r>
          </a:p>
          <a:p>
            <a:pPr algn="just"/>
            <a:endParaRPr lang="fr-FR" sz="2000" dirty="0"/>
          </a:p>
        </p:txBody>
      </p:sp>
      <p:sp>
        <p:nvSpPr>
          <p:cNvPr id="12" name="Rectangle 11"/>
          <p:cNvSpPr/>
          <p:nvPr/>
        </p:nvSpPr>
        <p:spPr>
          <a:xfrm>
            <a:off x="323528" y="836712"/>
            <a:ext cx="8820472" cy="1938992"/>
          </a:xfrm>
          <a:prstGeom prst="rect">
            <a:avLst/>
          </a:prstGeom>
        </p:spPr>
        <p:txBody>
          <a:bodyPr wrap="square">
            <a:spAutoFit/>
          </a:bodyPr>
          <a:lstStyle/>
          <a:p>
            <a:pPr algn="just">
              <a:buFont typeface="Wingdings 2"/>
              <a:buChar char="P"/>
            </a:pPr>
            <a:r>
              <a:rPr lang="fr-FR" sz="2400" dirty="0"/>
              <a:t>Cas des intoxications à la bromadiolone dans le Jura</a:t>
            </a:r>
          </a:p>
          <a:p>
            <a:pPr algn="just">
              <a:buFont typeface="Wingdings 2"/>
              <a:buChar char="P"/>
            </a:pPr>
            <a:r>
              <a:rPr lang="fr-FR" sz="2400" dirty="0"/>
              <a:t> Traitement campagnol terrestre / Intoxications de faune sauvage</a:t>
            </a:r>
          </a:p>
          <a:p>
            <a:pPr algn="just">
              <a:buFont typeface="Wingdings 2"/>
              <a:buChar char="P"/>
            </a:pPr>
            <a:endParaRPr lang="fr-FR" sz="2400" dirty="0"/>
          </a:p>
          <a:p>
            <a:pPr algn="just"/>
            <a:r>
              <a:rPr lang="fr-FR" sz="2400" dirty="0">
                <a:sym typeface="Wingdings 2"/>
              </a:rPr>
              <a:t>					</a:t>
            </a:r>
          </a:p>
          <a:p>
            <a:pPr algn="just"/>
            <a:endParaRPr lang="fr-FR" sz="2400" dirty="0"/>
          </a:p>
        </p:txBody>
      </p:sp>
      <p:pic>
        <p:nvPicPr>
          <p:cNvPr id="3" name="Picture 2" descr="C:\Users\r.lasseur\Desktop\TOXINNOV\PROJETS\LODI\Alphachloralose\pullulation campagnols terrestres.jpg"/>
          <p:cNvPicPr>
            <a:picLocks noChangeAspect="1" noChangeArrowheads="1"/>
          </p:cNvPicPr>
          <p:nvPr/>
        </p:nvPicPr>
        <p:blipFill>
          <a:blip r:embed="rId2" cstate="print"/>
          <a:srcRect/>
          <a:stretch>
            <a:fillRect/>
          </a:stretch>
        </p:blipFill>
        <p:spPr bwMode="auto">
          <a:xfrm>
            <a:off x="251520" y="1916832"/>
            <a:ext cx="1555750" cy="1162050"/>
          </a:xfrm>
          <a:prstGeom prst="rect">
            <a:avLst/>
          </a:prstGeom>
          <a:noFill/>
        </p:spPr>
      </p:pic>
      <p:sp>
        <p:nvSpPr>
          <p:cNvPr id="14" name="Rectangle 13"/>
          <p:cNvSpPr/>
          <p:nvPr/>
        </p:nvSpPr>
        <p:spPr>
          <a:xfrm>
            <a:off x="251520" y="3068960"/>
            <a:ext cx="2232248" cy="1815882"/>
          </a:xfrm>
          <a:prstGeom prst="rect">
            <a:avLst/>
          </a:prstGeom>
        </p:spPr>
        <p:txBody>
          <a:bodyPr wrap="square">
            <a:spAutoFit/>
          </a:bodyPr>
          <a:lstStyle/>
          <a:p>
            <a:r>
              <a:rPr lang="fr-FR" sz="1600" dirty="0"/>
              <a:t>Pullulation de campagnols (&gt; 500 / ha)</a:t>
            </a:r>
          </a:p>
          <a:p>
            <a:pPr>
              <a:buFont typeface="Wingdings 2"/>
              <a:buChar char="P"/>
            </a:pPr>
            <a:endParaRPr lang="fr-FR" sz="1600" dirty="0"/>
          </a:p>
          <a:p>
            <a:r>
              <a:rPr lang="fr-FR" sz="1600" dirty="0">
                <a:sym typeface="Wingdings 2"/>
              </a:rPr>
              <a:t>					</a:t>
            </a:r>
          </a:p>
          <a:p>
            <a:endParaRPr lang="fr-FR" sz="1600" dirty="0"/>
          </a:p>
        </p:txBody>
      </p:sp>
      <p:pic>
        <p:nvPicPr>
          <p:cNvPr id="1027" name="Picture 3" descr="C:\Users\r.lasseur\Desktop\TOXINNOV\PROJETS\LODI\Alphachloralose\charrue sous soleuse.jpg"/>
          <p:cNvPicPr>
            <a:picLocks noChangeAspect="1" noChangeArrowheads="1"/>
          </p:cNvPicPr>
          <p:nvPr/>
        </p:nvPicPr>
        <p:blipFill>
          <a:blip r:embed="rId3" cstate="print"/>
          <a:srcRect/>
          <a:stretch>
            <a:fillRect/>
          </a:stretch>
        </p:blipFill>
        <p:spPr bwMode="auto">
          <a:xfrm>
            <a:off x="4067944" y="1862826"/>
            <a:ext cx="1224136" cy="918102"/>
          </a:xfrm>
          <a:prstGeom prst="rect">
            <a:avLst/>
          </a:prstGeom>
          <a:noFill/>
        </p:spPr>
      </p:pic>
      <p:pic>
        <p:nvPicPr>
          <p:cNvPr id="1028" name="Picture 4" descr="C:\Users\r.lasseur\Desktop\TOXINNOV\PROJETS\LODI\Alphachloralose\blé bromadiolone.jpg"/>
          <p:cNvPicPr>
            <a:picLocks noChangeAspect="1" noChangeArrowheads="1"/>
          </p:cNvPicPr>
          <p:nvPr/>
        </p:nvPicPr>
        <p:blipFill>
          <a:blip r:embed="rId4" cstate="print"/>
          <a:srcRect/>
          <a:stretch>
            <a:fillRect/>
          </a:stretch>
        </p:blipFill>
        <p:spPr bwMode="auto">
          <a:xfrm>
            <a:off x="2411760" y="1916832"/>
            <a:ext cx="1116608" cy="837456"/>
          </a:xfrm>
          <a:prstGeom prst="rect">
            <a:avLst/>
          </a:prstGeom>
          <a:noFill/>
        </p:spPr>
      </p:pic>
      <p:pic>
        <p:nvPicPr>
          <p:cNvPr id="1029" name="Picture 5" descr="C:\Users\r.lasseur\Desktop\TOXINNOV\PROJETS\LODI\Alphachloralose\raie de charrue.jpg"/>
          <p:cNvPicPr>
            <a:picLocks noChangeAspect="1" noChangeArrowheads="1"/>
          </p:cNvPicPr>
          <p:nvPr/>
        </p:nvPicPr>
        <p:blipFill>
          <a:blip r:embed="rId5" cstate="print"/>
          <a:srcRect/>
          <a:stretch>
            <a:fillRect/>
          </a:stretch>
        </p:blipFill>
        <p:spPr bwMode="auto">
          <a:xfrm>
            <a:off x="5796136" y="1862826"/>
            <a:ext cx="1224136" cy="918102"/>
          </a:xfrm>
          <a:prstGeom prst="rect">
            <a:avLst/>
          </a:prstGeom>
          <a:noFill/>
        </p:spPr>
      </p:pic>
      <p:cxnSp>
        <p:nvCxnSpPr>
          <p:cNvPr id="17" name="Connecteur droit avec flèche 16"/>
          <p:cNvCxnSpPr>
            <a:stCxn id="3" idx="3"/>
            <a:endCxn id="1028" idx="1"/>
          </p:cNvCxnSpPr>
          <p:nvPr/>
        </p:nvCxnSpPr>
        <p:spPr>
          <a:xfrm flipV="1">
            <a:off x="1807270" y="2335560"/>
            <a:ext cx="604490" cy="162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028" idx="3"/>
            <a:endCxn id="1027" idx="1"/>
          </p:cNvCxnSpPr>
          <p:nvPr/>
        </p:nvCxnSpPr>
        <p:spPr>
          <a:xfrm flipV="1">
            <a:off x="3528368" y="2321877"/>
            <a:ext cx="539576" cy="13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27" idx="3"/>
            <a:endCxn id="1029" idx="1"/>
          </p:cNvCxnSpPr>
          <p:nvPr/>
        </p:nvCxnSpPr>
        <p:spPr>
          <a:xfrm>
            <a:off x="5292080" y="2321877"/>
            <a:ext cx="5040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83768" y="2708920"/>
            <a:ext cx="2232248" cy="1569660"/>
          </a:xfrm>
          <a:prstGeom prst="rect">
            <a:avLst/>
          </a:prstGeom>
        </p:spPr>
        <p:txBody>
          <a:bodyPr wrap="square">
            <a:spAutoFit/>
          </a:bodyPr>
          <a:lstStyle/>
          <a:p>
            <a:r>
              <a:rPr lang="fr-FR" sz="1600" dirty="0"/>
              <a:t>Blé broma</a:t>
            </a:r>
          </a:p>
          <a:p>
            <a:pPr>
              <a:buFont typeface="Wingdings 2"/>
              <a:buChar char="P"/>
            </a:pPr>
            <a:endParaRPr lang="fr-FR" sz="1600" dirty="0"/>
          </a:p>
          <a:p>
            <a:r>
              <a:rPr lang="fr-FR" sz="1600" dirty="0">
                <a:sym typeface="Wingdings 2"/>
              </a:rPr>
              <a:t>					</a:t>
            </a:r>
          </a:p>
          <a:p>
            <a:endParaRPr lang="fr-FR" sz="1600" dirty="0"/>
          </a:p>
        </p:txBody>
      </p:sp>
      <p:sp>
        <p:nvSpPr>
          <p:cNvPr id="23" name="Rectangle 22"/>
          <p:cNvSpPr/>
          <p:nvPr/>
        </p:nvSpPr>
        <p:spPr>
          <a:xfrm>
            <a:off x="4067944" y="2708920"/>
            <a:ext cx="2232248" cy="1815882"/>
          </a:xfrm>
          <a:prstGeom prst="rect">
            <a:avLst/>
          </a:prstGeom>
        </p:spPr>
        <p:txBody>
          <a:bodyPr wrap="square">
            <a:spAutoFit/>
          </a:bodyPr>
          <a:lstStyle/>
          <a:p>
            <a:r>
              <a:rPr lang="fr-FR" sz="1600" dirty="0"/>
              <a:t>Charrue sous</a:t>
            </a:r>
          </a:p>
          <a:p>
            <a:r>
              <a:rPr lang="fr-FR" sz="1600" dirty="0"/>
              <a:t>soleuse</a:t>
            </a:r>
          </a:p>
          <a:p>
            <a:pPr>
              <a:buFont typeface="Wingdings 2"/>
              <a:buChar char="P"/>
            </a:pPr>
            <a:endParaRPr lang="fr-FR" sz="1600" dirty="0"/>
          </a:p>
          <a:p>
            <a:r>
              <a:rPr lang="fr-FR" sz="1600" dirty="0">
                <a:sym typeface="Wingdings 2"/>
              </a:rPr>
              <a:t>					</a:t>
            </a:r>
          </a:p>
          <a:p>
            <a:endParaRPr lang="fr-FR" sz="1600" dirty="0"/>
          </a:p>
        </p:txBody>
      </p:sp>
      <p:sp>
        <p:nvSpPr>
          <p:cNvPr id="25" name="Rectangle 24"/>
          <p:cNvSpPr/>
          <p:nvPr/>
        </p:nvSpPr>
        <p:spPr>
          <a:xfrm>
            <a:off x="5652120" y="2708920"/>
            <a:ext cx="2232248" cy="1815882"/>
          </a:xfrm>
          <a:prstGeom prst="rect">
            <a:avLst/>
          </a:prstGeom>
        </p:spPr>
        <p:txBody>
          <a:bodyPr wrap="square">
            <a:spAutoFit/>
          </a:bodyPr>
          <a:lstStyle/>
          <a:p>
            <a:r>
              <a:rPr lang="fr-FR" sz="1600" dirty="0"/>
              <a:t>Raie de charrue</a:t>
            </a:r>
          </a:p>
          <a:p>
            <a:r>
              <a:rPr lang="fr-FR" sz="1600" dirty="0"/>
              <a:t>Blé 10 à 20kg/ha</a:t>
            </a:r>
          </a:p>
          <a:p>
            <a:pPr>
              <a:buFont typeface="Wingdings 2"/>
              <a:buChar char="P"/>
            </a:pPr>
            <a:endParaRPr lang="fr-FR" sz="1600" dirty="0"/>
          </a:p>
          <a:p>
            <a:r>
              <a:rPr lang="fr-FR" sz="1600" dirty="0">
                <a:sym typeface="Wingdings 2"/>
              </a:rPr>
              <a:t>					</a:t>
            </a:r>
          </a:p>
          <a:p>
            <a:endParaRPr lang="fr-FR" sz="1600" dirty="0"/>
          </a:p>
        </p:txBody>
      </p:sp>
      <p:pic>
        <p:nvPicPr>
          <p:cNvPr id="1030" name="Picture 6" descr="C:\Users\r.lasseur\Desktop\TOXINNOV\PROJETS\LODI\Alphachloralose\campagnol mort.jpg"/>
          <p:cNvPicPr>
            <a:picLocks noChangeAspect="1" noChangeArrowheads="1"/>
          </p:cNvPicPr>
          <p:nvPr/>
        </p:nvPicPr>
        <p:blipFill>
          <a:blip r:embed="rId6" cstate="print"/>
          <a:srcRect/>
          <a:stretch>
            <a:fillRect/>
          </a:stretch>
        </p:blipFill>
        <p:spPr bwMode="auto">
          <a:xfrm>
            <a:off x="7596336" y="1844824"/>
            <a:ext cx="1146424" cy="955353"/>
          </a:xfrm>
          <a:prstGeom prst="rect">
            <a:avLst/>
          </a:prstGeom>
          <a:noFill/>
        </p:spPr>
      </p:pic>
      <p:cxnSp>
        <p:nvCxnSpPr>
          <p:cNvPr id="29" name="Connecteur droit avec flèche 28"/>
          <p:cNvCxnSpPr>
            <a:stCxn id="1029" idx="3"/>
            <a:endCxn id="1030" idx="1"/>
          </p:cNvCxnSpPr>
          <p:nvPr/>
        </p:nvCxnSpPr>
        <p:spPr>
          <a:xfrm>
            <a:off x="7020272" y="2321877"/>
            <a:ext cx="576064" cy="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308304" y="2708920"/>
            <a:ext cx="2232248" cy="1815882"/>
          </a:xfrm>
          <a:prstGeom prst="rect">
            <a:avLst/>
          </a:prstGeom>
        </p:spPr>
        <p:txBody>
          <a:bodyPr wrap="square">
            <a:spAutoFit/>
          </a:bodyPr>
          <a:lstStyle/>
          <a:p>
            <a:r>
              <a:rPr lang="fr-FR" sz="1600" dirty="0"/>
              <a:t>Mort de campagnols</a:t>
            </a:r>
          </a:p>
          <a:p>
            <a:r>
              <a:rPr lang="fr-FR" sz="1600" dirty="0"/>
              <a:t>en surface</a:t>
            </a:r>
          </a:p>
          <a:p>
            <a:pPr>
              <a:buFont typeface="Wingdings 2"/>
              <a:buChar char="P"/>
            </a:pPr>
            <a:endParaRPr lang="fr-FR" sz="1600" dirty="0"/>
          </a:p>
          <a:p>
            <a:r>
              <a:rPr lang="fr-FR" sz="1600" dirty="0">
                <a:sym typeface="Wingdings 2"/>
              </a:rPr>
              <a:t>					</a:t>
            </a:r>
          </a:p>
          <a:p>
            <a:endParaRPr lang="fr-FR" sz="1600" dirty="0"/>
          </a:p>
        </p:txBody>
      </p:sp>
      <p:pic>
        <p:nvPicPr>
          <p:cNvPr id="1031" name="Picture 7" descr="C:\Users\r.lasseur\Desktop\TOXINNOV\PROJETS\LODI\Alphachloralose\MilanRoyal01.jpg"/>
          <p:cNvPicPr>
            <a:picLocks noChangeAspect="1" noChangeArrowheads="1"/>
          </p:cNvPicPr>
          <p:nvPr/>
        </p:nvPicPr>
        <p:blipFill>
          <a:blip r:embed="rId7" cstate="print"/>
          <a:srcRect l="12000" r="10000" b="3863"/>
          <a:stretch>
            <a:fillRect/>
          </a:stretch>
        </p:blipFill>
        <p:spPr bwMode="auto">
          <a:xfrm>
            <a:off x="2483768" y="3284984"/>
            <a:ext cx="936104" cy="792088"/>
          </a:xfrm>
          <a:prstGeom prst="rect">
            <a:avLst/>
          </a:prstGeom>
          <a:noFill/>
        </p:spPr>
      </p:pic>
      <p:pic>
        <p:nvPicPr>
          <p:cNvPr id="1032" name="Picture 8" descr="C:\Users\r.lasseur\Desktop\TOXINNOV\PROJETS\LODI\Alphachloralose\renard-mulotage.jpg"/>
          <p:cNvPicPr>
            <a:picLocks noChangeAspect="1" noChangeArrowheads="1"/>
          </p:cNvPicPr>
          <p:nvPr/>
        </p:nvPicPr>
        <p:blipFill>
          <a:blip r:embed="rId8" cstate="print"/>
          <a:srcRect/>
          <a:stretch>
            <a:fillRect/>
          </a:stretch>
        </p:blipFill>
        <p:spPr bwMode="auto">
          <a:xfrm>
            <a:off x="2411760" y="4149080"/>
            <a:ext cx="1051872" cy="683717"/>
          </a:xfrm>
          <a:prstGeom prst="rect">
            <a:avLst/>
          </a:prstGeom>
          <a:noFill/>
        </p:spPr>
      </p:pic>
      <p:pic>
        <p:nvPicPr>
          <p:cNvPr id="1033" name="Picture 9" descr="C:\Users\r.lasseur\Desktop\TOXINNOV\PROJETS\LODI\Alphachloralose\sangliers-1.jpg"/>
          <p:cNvPicPr>
            <a:picLocks noChangeAspect="1" noChangeArrowheads="1"/>
          </p:cNvPicPr>
          <p:nvPr/>
        </p:nvPicPr>
        <p:blipFill>
          <a:blip r:embed="rId9" cstate="print"/>
          <a:srcRect/>
          <a:stretch>
            <a:fillRect/>
          </a:stretch>
        </p:blipFill>
        <p:spPr bwMode="auto">
          <a:xfrm>
            <a:off x="2555776" y="4941168"/>
            <a:ext cx="869731" cy="592460"/>
          </a:xfrm>
          <a:prstGeom prst="rect">
            <a:avLst/>
          </a:prstGeom>
          <a:noFill/>
        </p:spPr>
      </p:pic>
      <p:sp>
        <p:nvSpPr>
          <p:cNvPr id="34" name="Rectangle 33"/>
          <p:cNvSpPr/>
          <p:nvPr/>
        </p:nvSpPr>
        <p:spPr>
          <a:xfrm>
            <a:off x="107504" y="4103201"/>
            <a:ext cx="2232248" cy="2062103"/>
          </a:xfrm>
          <a:prstGeom prst="rect">
            <a:avLst/>
          </a:prstGeom>
        </p:spPr>
        <p:txBody>
          <a:bodyPr wrap="square">
            <a:spAutoFit/>
          </a:bodyPr>
          <a:lstStyle/>
          <a:p>
            <a:r>
              <a:rPr lang="fr-FR" sz="1600" dirty="0"/>
              <a:t>Attire des espèces sauvages prédatant les campagnols</a:t>
            </a:r>
          </a:p>
          <a:p>
            <a:pPr>
              <a:buFont typeface="Wingdings 2"/>
              <a:buChar char="P"/>
            </a:pPr>
            <a:endParaRPr lang="fr-FR" sz="1600" dirty="0"/>
          </a:p>
          <a:p>
            <a:r>
              <a:rPr lang="fr-FR" sz="1600" dirty="0">
                <a:sym typeface="Wingdings 2"/>
              </a:rPr>
              <a:t>					</a:t>
            </a:r>
          </a:p>
          <a:p>
            <a:endParaRPr lang="fr-FR" sz="1600" dirty="0"/>
          </a:p>
        </p:txBody>
      </p:sp>
      <p:cxnSp>
        <p:nvCxnSpPr>
          <p:cNvPr id="35" name="Connecteur droit avec flèche 34"/>
          <p:cNvCxnSpPr/>
          <p:nvPr/>
        </p:nvCxnSpPr>
        <p:spPr>
          <a:xfrm rot="5400000">
            <a:off x="683568" y="3861048"/>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1031" idx="1"/>
          </p:cNvCxnSpPr>
          <p:nvPr/>
        </p:nvCxnSpPr>
        <p:spPr>
          <a:xfrm rot="5400000" flipH="1" flipV="1">
            <a:off x="1853698" y="3879050"/>
            <a:ext cx="82809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1032" idx="1"/>
          </p:cNvCxnSpPr>
          <p:nvPr/>
        </p:nvCxnSpPr>
        <p:spPr>
          <a:xfrm flipV="1">
            <a:off x="2051720" y="4490939"/>
            <a:ext cx="360040" cy="18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1033" idx="1"/>
          </p:cNvCxnSpPr>
          <p:nvPr/>
        </p:nvCxnSpPr>
        <p:spPr>
          <a:xfrm rot="16200000" flipH="1">
            <a:off x="1939609" y="4621231"/>
            <a:ext cx="72827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 name="Picture 6" descr="C:\Users\r.lasseur\Desktop\TOXINNOV\PROJETS\LODI\Alphachloralose\campagnol mort.jpg"/>
          <p:cNvPicPr>
            <a:picLocks noChangeAspect="1" noChangeArrowheads="1"/>
          </p:cNvPicPr>
          <p:nvPr/>
        </p:nvPicPr>
        <p:blipFill>
          <a:blip r:embed="rId6" cstate="print"/>
          <a:srcRect/>
          <a:stretch>
            <a:fillRect/>
          </a:stretch>
        </p:blipFill>
        <p:spPr bwMode="auto">
          <a:xfrm>
            <a:off x="7530032" y="3933056"/>
            <a:ext cx="1146424" cy="955353"/>
          </a:xfrm>
          <a:prstGeom prst="rect">
            <a:avLst/>
          </a:prstGeom>
          <a:noFill/>
        </p:spPr>
      </p:pic>
      <p:sp>
        <p:nvSpPr>
          <p:cNvPr id="45" name="Rectangle 44"/>
          <p:cNvSpPr/>
          <p:nvPr/>
        </p:nvSpPr>
        <p:spPr>
          <a:xfrm>
            <a:off x="6876256" y="4869160"/>
            <a:ext cx="2520280" cy="2431435"/>
          </a:xfrm>
          <a:prstGeom prst="rect">
            <a:avLst/>
          </a:prstGeom>
        </p:spPr>
        <p:txBody>
          <a:bodyPr wrap="square">
            <a:spAutoFit/>
          </a:bodyPr>
          <a:lstStyle/>
          <a:p>
            <a:pPr algn="ctr"/>
            <a:r>
              <a:rPr lang="fr-FR" sz="1600" dirty="0"/>
              <a:t>Campagnol chargé d’anticoagulants</a:t>
            </a:r>
          </a:p>
          <a:p>
            <a:pPr algn="ctr"/>
            <a:r>
              <a:rPr lang="fr-FR" sz="2000" b="1" dirty="0">
                <a:solidFill>
                  <a:srgbClr val="FF0000"/>
                </a:solidFill>
              </a:rPr>
              <a:t>Anticoagulant s’accumule</a:t>
            </a:r>
          </a:p>
          <a:p>
            <a:pPr algn="ctr">
              <a:buFont typeface="Wingdings 2"/>
              <a:buChar char="P"/>
            </a:pPr>
            <a:endParaRPr lang="fr-FR" sz="1600" dirty="0"/>
          </a:p>
          <a:p>
            <a:pPr algn="ctr"/>
            <a:r>
              <a:rPr lang="fr-FR" sz="1600" dirty="0">
                <a:sym typeface="Wingdings 2"/>
              </a:rPr>
              <a:t>					</a:t>
            </a:r>
          </a:p>
          <a:p>
            <a:pPr algn="ctr"/>
            <a:endParaRPr lang="fr-FR" sz="1600" dirty="0"/>
          </a:p>
        </p:txBody>
      </p:sp>
      <p:cxnSp>
        <p:nvCxnSpPr>
          <p:cNvPr id="50" name="Connecteur droit avec flèche 49"/>
          <p:cNvCxnSpPr>
            <a:endCxn id="44" idx="0"/>
          </p:cNvCxnSpPr>
          <p:nvPr/>
        </p:nvCxnSpPr>
        <p:spPr>
          <a:xfrm rot="16200000" flipH="1">
            <a:off x="7741778" y="3571590"/>
            <a:ext cx="720080" cy="2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3803556"/>
            <a:ext cx="2520280" cy="1569660"/>
          </a:xfrm>
          <a:prstGeom prst="rect">
            <a:avLst/>
          </a:prstGeom>
        </p:spPr>
        <p:txBody>
          <a:bodyPr wrap="square">
            <a:spAutoFit/>
          </a:bodyPr>
          <a:lstStyle/>
          <a:p>
            <a:r>
              <a:rPr lang="fr-FR" sz="1600" b="1" dirty="0">
                <a:solidFill>
                  <a:srgbClr val="FF0000"/>
                </a:solidFill>
              </a:rPr>
              <a:t>PREDATION</a:t>
            </a:r>
          </a:p>
          <a:p>
            <a:pPr>
              <a:buFont typeface="Wingdings 2"/>
              <a:buChar char="P"/>
            </a:pPr>
            <a:endParaRPr lang="fr-FR" sz="1600" b="1" dirty="0">
              <a:solidFill>
                <a:srgbClr val="FF0000"/>
              </a:solidFill>
            </a:endParaRPr>
          </a:p>
          <a:p>
            <a:r>
              <a:rPr lang="fr-FR" sz="1600" b="1" dirty="0">
                <a:solidFill>
                  <a:srgbClr val="FF0000"/>
                </a:solidFill>
                <a:sym typeface="Wingdings 2"/>
              </a:rPr>
              <a:t>					</a:t>
            </a:r>
          </a:p>
          <a:p>
            <a:endParaRPr lang="fr-FR" sz="1600" b="1" dirty="0">
              <a:solidFill>
                <a:srgbClr val="FF0000"/>
              </a:solidFill>
            </a:endParaRPr>
          </a:p>
        </p:txBody>
      </p:sp>
      <p:cxnSp>
        <p:nvCxnSpPr>
          <p:cNvPr id="60" name="Connecteur droit 59"/>
          <p:cNvCxnSpPr/>
          <p:nvPr/>
        </p:nvCxnSpPr>
        <p:spPr>
          <a:xfrm rot="5400000">
            <a:off x="2591780" y="440110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3635896" y="4149080"/>
            <a:ext cx="388843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Connecteur droit avec flèche 62"/>
          <p:cNvCxnSpPr/>
          <p:nvPr/>
        </p:nvCxnSpPr>
        <p:spPr>
          <a:xfrm rot="10800000" flipV="1">
            <a:off x="3635896" y="4554748"/>
            <a:ext cx="3894136" cy="263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6" name="Rectangle 65"/>
          <p:cNvSpPr/>
          <p:nvPr/>
        </p:nvSpPr>
        <p:spPr>
          <a:xfrm>
            <a:off x="4427984" y="4653136"/>
            <a:ext cx="3312368" cy="1323439"/>
          </a:xfrm>
          <a:prstGeom prst="rect">
            <a:avLst/>
          </a:prstGeom>
        </p:spPr>
        <p:txBody>
          <a:bodyPr wrap="square">
            <a:spAutoFit/>
          </a:bodyPr>
          <a:lstStyle/>
          <a:p>
            <a:r>
              <a:rPr lang="fr-FR" sz="1600" b="1" dirty="0">
                <a:solidFill>
                  <a:srgbClr val="FF0000"/>
                </a:solidFill>
              </a:rPr>
              <a:t>INTOXICATION SECONDAIRE</a:t>
            </a:r>
          </a:p>
          <a:p>
            <a:pPr>
              <a:buFont typeface="Wingdings 2"/>
              <a:buChar char="P"/>
            </a:pPr>
            <a:endParaRPr lang="fr-FR" sz="1600" b="1" dirty="0">
              <a:solidFill>
                <a:srgbClr val="FF0000"/>
              </a:solidFill>
            </a:endParaRPr>
          </a:p>
          <a:p>
            <a:r>
              <a:rPr lang="fr-FR" sz="1600" b="1" dirty="0">
                <a:solidFill>
                  <a:srgbClr val="FF0000"/>
                </a:solidFill>
                <a:sym typeface="Wingdings 2"/>
              </a:rPr>
              <a:t>					</a:t>
            </a:r>
          </a:p>
          <a:p>
            <a:endParaRPr lang="fr-FR" sz="1600" b="1" dirty="0">
              <a:solidFill>
                <a:srgbClr val="FF0000"/>
              </a:solidFill>
            </a:endParaRPr>
          </a:p>
        </p:txBody>
      </p:sp>
      <p:pic>
        <p:nvPicPr>
          <p:cNvPr id="67" name="Picture 2" descr="C:\Users\r.lasseur\Desktop\TOXINNOV\PROJETS\BAYER\milan mort.jpg"/>
          <p:cNvPicPr>
            <a:picLocks noChangeAspect="1" noChangeArrowheads="1"/>
          </p:cNvPicPr>
          <p:nvPr/>
        </p:nvPicPr>
        <p:blipFill>
          <a:blip r:embed="rId10" cstate="print"/>
          <a:srcRect/>
          <a:stretch>
            <a:fillRect/>
          </a:stretch>
        </p:blipFill>
        <p:spPr bwMode="auto">
          <a:xfrm>
            <a:off x="4499992" y="5085184"/>
            <a:ext cx="792088" cy="538150"/>
          </a:xfrm>
          <a:prstGeom prst="rect">
            <a:avLst/>
          </a:prstGeom>
          <a:noFill/>
        </p:spPr>
      </p:pic>
      <p:pic>
        <p:nvPicPr>
          <p:cNvPr id="68" name="Picture 2" descr="C:\Users\r.lasseur\Desktop\TOXINNOV\PROJETS\BAYER\sanglier intox.jpg"/>
          <p:cNvPicPr>
            <a:picLocks noChangeAspect="1" noChangeArrowheads="1"/>
          </p:cNvPicPr>
          <p:nvPr/>
        </p:nvPicPr>
        <p:blipFill>
          <a:blip r:embed="rId11" cstate="print"/>
          <a:srcRect/>
          <a:stretch>
            <a:fillRect/>
          </a:stretch>
        </p:blipFill>
        <p:spPr bwMode="auto">
          <a:xfrm>
            <a:off x="5580112" y="5013176"/>
            <a:ext cx="865592" cy="618562"/>
          </a:xfrm>
          <a:prstGeom prst="rect">
            <a:avLst/>
          </a:prstGeom>
          <a:noFill/>
        </p:spPr>
      </p:pic>
      <p:sp>
        <p:nvSpPr>
          <p:cNvPr id="4" name="Espace réservé de la date 3">
            <a:extLst>
              <a:ext uri="{FF2B5EF4-FFF2-40B4-BE49-F238E27FC236}">
                <a16:creationId xmlns="" xmlns:a16="http://schemas.microsoft.com/office/drawing/2014/main" id="{1B705434-0E92-40D0-B82F-59672347595D}"/>
              </a:ext>
            </a:extLst>
          </p:cNvPr>
          <p:cNvSpPr>
            <a:spLocks noGrp="1"/>
          </p:cNvSpPr>
          <p:nvPr>
            <p:ph type="dt" sz="half" idx="10"/>
          </p:nvPr>
        </p:nvSpPr>
        <p:spPr/>
        <p:txBody>
          <a:bodyPr/>
          <a:lstStyle/>
          <a:p>
            <a:fld id="{A91DA065-08F1-437B-A4D1-B34F896C629A}"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B777E17A-E428-436A-8578-E23D46F55221}"/>
              </a:ext>
            </a:extLst>
          </p:cNvPr>
          <p:cNvSpPr>
            <a:spLocks noGrp="1"/>
          </p:cNvSpPr>
          <p:nvPr>
            <p:ph type="sldNum" sz="quarter" idx="12"/>
          </p:nvPr>
        </p:nvSpPr>
        <p:spPr/>
        <p:txBody>
          <a:bodyPr/>
          <a:lstStyle/>
          <a:p>
            <a:fld id="{8BA2FF6F-FEEF-4235-A332-D1B446A47BD9}" type="slidenum">
              <a:rPr lang="fr-FR" smtClean="0"/>
              <a:pPr/>
              <a:t>61</a:t>
            </a:fld>
            <a:endParaRPr lang="fr-FR"/>
          </a:p>
        </p:txBody>
      </p:sp>
    </p:spTree>
    <p:extLst>
      <p:ext uri="{BB962C8B-B14F-4D97-AF65-F5344CB8AC3E}">
        <p14:creationId xmlns:p14="http://schemas.microsoft.com/office/powerpoint/2010/main" val="355901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324544" y="-247476"/>
            <a:ext cx="8820472" cy="2308324"/>
          </a:xfrm>
          <a:prstGeom prst="rect">
            <a:avLst/>
          </a:prstGeom>
        </p:spPr>
        <p:txBody>
          <a:bodyPr wrap="square">
            <a:spAutoFit/>
          </a:bodyPr>
          <a:lstStyle/>
          <a:p>
            <a:pPr algn="just">
              <a:buFont typeface="Wingdings 2"/>
              <a:buChar char="P"/>
            </a:pPr>
            <a:endParaRPr lang="fr-FR" sz="2400" dirty="0"/>
          </a:p>
          <a:p>
            <a:pPr lvl="1" algn="just">
              <a:buFont typeface="Wingdings 2"/>
              <a:buChar char="P"/>
            </a:pPr>
            <a:r>
              <a:rPr lang="fr-FR" sz="2400" b="1" u="sng" dirty="0">
                <a:solidFill>
                  <a:srgbClr val="FF0000"/>
                </a:solidFill>
              </a:rPr>
              <a:t>Campagnol terrestre</a:t>
            </a:r>
            <a:r>
              <a:rPr lang="fr-FR" sz="2400" b="1" dirty="0">
                <a:solidFill>
                  <a:srgbClr val="FF0000"/>
                </a:solidFill>
              </a:rPr>
              <a:t>  </a:t>
            </a:r>
            <a:r>
              <a:rPr lang="fr-FR" b="1" dirty="0">
                <a:solidFill>
                  <a:srgbClr val="FF0000"/>
                </a:solidFill>
              </a:rPr>
              <a:t>(</a:t>
            </a:r>
            <a:r>
              <a:rPr lang="fr-FR" i="1" dirty="0">
                <a:solidFill>
                  <a:srgbClr val="FF0000"/>
                </a:solidFill>
              </a:rPr>
              <a:t>Arvicola terrestris</a:t>
            </a:r>
            <a:r>
              <a:rPr lang="fr-FR" b="1" dirty="0">
                <a:solidFill>
                  <a:srgbClr val="FF0000"/>
                </a:solidFill>
              </a:rPr>
              <a:t>)</a:t>
            </a:r>
            <a:endParaRPr lang="fr-FR" sz="2400" b="1" dirty="0">
              <a:solidFill>
                <a:srgbClr val="FF0000"/>
              </a:solidFill>
            </a:endParaRP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10" name="Rectangle 9"/>
          <p:cNvSpPr/>
          <p:nvPr/>
        </p:nvSpPr>
        <p:spPr>
          <a:xfrm>
            <a:off x="35496" y="1916832"/>
            <a:ext cx="8892480" cy="707886"/>
          </a:xfrm>
          <a:prstGeom prst="rect">
            <a:avLst/>
          </a:prstGeom>
        </p:spPr>
        <p:txBody>
          <a:bodyPr wrap="square">
            <a:spAutoFit/>
          </a:bodyPr>
          <a:lstStyle/>
          <a:p>
            <a:pPr lvl="1" algn="just"/>
            <a:r>
              <a:rPr lang="fr-FR" sz="2000" dirty="0" smtClean="0"/>
              <a:t>Réduction de la mortalité primaire (lièvres et perdrix) liée aux appâts en surface</a:t>
            </a:r>
          </a:p>
          <a:p>
            <a:pPr lvl="1" algn="just"/>
            <a:r>
              <a:rPr lang="fr-FR" sz="2000" dirty="0"/>
              <a:t>			Charrue </a:t>
            </a:r>
            <a:r>
              <a:rPr lang="fr-FR" sz="2000" dirty="0" smtClean="0"/>
              <a:t>sous </a:t>
            </a:r>
            <a:r>
              <a:rPr lang="fr-FR" sz="2000" dirty="0" err="1" smtClean="0"/>
              <a:t>soleuse</a:t>
            </a:r>
            <a:endParaRPr lang="fr-FR" sz="2000" dirty="0"/>
          </a:p>
        </p:txBody>
      </p:sp>
      <p:sp>
        <p:nvSpPr>
          <p:cNvPr id="12" name="Rectangle 11"/>
          <p:cNvSpPr/>
          <p:nvPr/>
        </p:nvSpPr>
        <p:spPr>
          <a:xfrm>
            <a:off x="323528" y="836712"/>
            <a:ext cx="8820472" cy="830997"/>
          </a:xfrm>
          <a:prstGeom prst="rect">
            <a:avLst/>
          </a:prstGeom>
        </p:spPr>
        <p:txBody>
          <a:bodyPr wrap="square">
            <a:spAutoFit/>
          </a:bodyPr>
          <a:lstStyle/>
          <a:p>
            <a:pPr algn="just">
              <a:buFont typeface="Wingdings 2"/>
              <a:buChar char="P"/>
            </a:pPr>
            <a:r>
              <a:rPr lang="fr-FR" sz="2400" dirty="0"/>
              <a:t>Cas des intoxications à la bromadiolone dans le Jura</a:t>
            </a:r>
          </a:p>
          <a:p>
            <a:pPr algn="just">
              <a:buFont typeface="Wingdings 2"/>
              <a:buChar char="P"/>
            </a:pPr>
            <a:r>
              <a:rPr lang="fr-FR" sz="2400" dirty="0"/>
              <a:t> Traitement campagnol terrestre / Intoxications de faune </a:t>
            </a:r>
            <a:r>
              <a:rPr lang="fr-FR" sz="2400" dirty="0" smtClean="0"/>
              <a:t>sauvage</a:t>
            </a:r>
            <a:endParaRPr lang="fr-FR" sz="2400" dirty="0"/>
          </a:p>
        </p:txBody>
      </p:sp>
      <p:sp>
        <p:nvSpPr>
          <p:cNvPr id="4" name="Espace réservé de la date 3">
            <a:extLst>
              <a:ext uri="{FF2B5EF4-FFF2-40B4-BE49-F238E27FC236}">
                <a16:creationId xmlns="" xmlns:a16="http://schemas.microsoft.com/office/drawing/2014/main" id="{1B705434-0E92-40D0-B82F-59672347595D}"/>
              </a:ext>
            </a:extLst>
          </p:cNvPr>
          <p:cNvSpPr>
            <a:spLocks noGrp="1"/>
          </p:cNvSpPr>
          <p:nvPr>
            <p:ph type="dt" sz="half" idx="10"/>
          </p:nvPr>
        </p:nvSpPr>
        <p:spPr/>
        <p:txBody>
          <a:bodyPr/>
          <a:lstStyle/>
          <a:p>
            <a:fld id="{A91DA065-08F1-437B-A4D1-B34F896C629A}"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B777E17A-E428-436A-8578-E23D46F55221}"/>
              </a:ext>
            </a:extLst>
          </p:cNvPr>
          <p:cNvSpPr>
            <a:spLocks noGrp="1"/>
          </p:cNvSpPr>
          <p:nvPr>
            <p:ph type="sldNum" sz="quarter" idx="12"/>
          </p:nvPr>
        </p:nvSpPr>
        <p:spPr/>
        <p:txBody>
          <a:bodyPr/>
          <a:lstStyle/>
          <a:p>
            <a:fld id="{8BA2FF6F-FEEF-4235-A332-D1B446A47BD9}" type="slidenum">
              <a:rPr lang="fr-FR" smtClean="0"/>
              <a:pPr/>
              <a:t>62</a:t>
            </a:fld>
            <a:endParaRPr lang="fr-FR"/>
          </a:p>
        </p:txBody>
      </p:sp>
      <p:sp>
        <p:nvSpPr>
          <p:cNvPr id="6" name="Flèche droite 5"/>
          <p:cNvSpPr/>
          <p:nvPr/>
        </p:nvSpPr>
        <p:spPr>
          <a:xfrm>
            <a:off x="1799184" y="2315255"/>
            <a:ext cx="683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0992" y="3026928"/>
            <a:ext cx="8892480" cy="1323439"/>
          </a:xfrm>
          <a:prstGeom prst="rect">
            <a:avLst/>
          </a:prstGeom>
        </p:spPr>
        <p:txBody>
          <a:bodyPr wrap="square">
            <a:spAutoFit/>
          </a:bodyPr>
          <a:lstStyle/>
          <a:p>
            <a:pPr lvl="1" algn="just"/>
            <a:r>
              <a:rPr lang="fr-FR" sz="2000" dirty="0" smtClean="0"/>
              <a:t>Réduction de la mortalité secondaire (prédateurs attirés par l’abondance des proies)</a:t>
            </a:r>
          </a:p>
          <a:p>
            <a:pPr lvl="1" algn="just"/>
            <a:r>
              <a:rPr lang="fr-FR" sz="2000" dirty="0"/>
              <a:t>			</a:t>
            </a:r>
            <a:r>
              <a:rPr lang="fr-FR" sz="2000" dirty="0" smtClean="0"/>
              <a:t>Traitement précoce avant la pullulation des rongeurs et donc avant l’arrivée en grand nombre des prédateurs</a:t>
            </a:r>
            <a:endParaRPr lang="fr-FR" sz="2000" dirty="0"/>
          </a:p>
        </p:txBody>
      </p:sp>
      <p:sp>
        <p:nvSpPr>
          <p:cNvPr id="46" name="Flèche droite 45"/>
          <p:cNvSpPr/>
          <p:nvPr/>
        </p:nvSpPr>
        <p:spPr>
          <a:xfrm>
            <a:off x="1799184" y="3689647"/>
            <a:ext cx="683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3022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ym typeface="Wingdings 2"/>
              </a:rPr>
              <a:t>Pourquoi les AVK majoritaires dans la lutte anti rongeur ?</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p>
          <a:p>
            <a:pPr marL="342900" indent="-342900">
              <a:lnSpc>
                <a:spcPct val="150000"/>
              </a:lnSpc>
              <a:buFont typeface="+mj-lt"/>
              <a:buAutoNum type="arabicPeriod"/>
            </a:pPr>
            <a:r>
              <a:rPr lang="fr-FR" dirty="0" smtClean="0">
                <a:sym typeface="Wingdings 2"/>
              </a:rPr>
              <a:t>AVK </a:t>
            </a:r>
            <a:r>
              <a:rPr lang="fr-FR" dirty="0">
                <a:sym typeface="Wingdings 2"/>
              </a:rPr>
              <a:t>et accidents</a:t>
            </a:r>
          </a:p>
          <a:p>
            <a:pPr marL="342900" indent="-342900">
              <a:buFont typeface="+mj-lt"/>
              <a:buAutoNum type="arabicPeriod"/>
            </a:pPr>
            <a:r>
              <a:rPr lang="fr-FR" dirty="0">
                <a:solidFill>
                  <a:srgbClr val="FF0000"/>
                </a:solidFill>
                <a:sym typeface="Wingdings 2"/>
              </a:rPr>
              <a:t>Management des différentes situations à risque </a:t>
            </a:r>
            <a:br>
              <a:rPr lang="fr-FR" dirty="0">
                <a:solidFill>
                  <a:srgbClr val="FF0000"/>
                </a:solidFill>
                <a:sym typeface="Wingdings 2"/>
              </a:rPr>
            </a:br>
            <a:r>
              <a:rPr lang="fr-FR" dirty="0">
                <a:solidFill>
                  <a:srgbClr val="FF0000"/>
                </a:solidFill>
                <a:sym typeface="Wingdings 2"/>
              </a:rPr>
              <a:t>Rôle du professionnel et de la démarche diagnostique</a:t>
            </a:r>
          </a:p>
          <a:p>
            <a:pPr marL="342900" indent="-342900" algn="just">
              <a:lnSpc>
                <a:spcPct val="150000"/>
              </a:lnSpc>
              <a:buFont typeface="+mj-lt"/>
              <a:buAutoNum type="arabicPeriod"/>
            </a:pPr>
            <a:r>
              <a:rPr lang="fr-FR" dirty="0"/>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63</a:t>
            </a:fld>
            <a:endParaRPr lang="fr-FR"/>
          </a:p>
        </p:txBody>
      </p:sp>
    </p:spTree>
    <p:extLst>
      <p:ext uri="{BB962C8B-B14F-4D97-AF65-F5344CB8AC3E}">
        <p14:creationId xmlns:p14="http://schemas.microsoft.com/office/powerpoint/2010/main" val="1270084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457200" y="81783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rgbClr val="00B0F0"/>
                </a:solidFill>
              </a:rPr>
              <a:t>Le phénomène de résistance et nécessité de le gérer !</a:t>
            </a:r>
          </a:p>
        </p:txBody>
      </p:sp>
      <p:sp>
        <p:nvSpPr>
          <p:cNvPr id="9" name="Line 6"/>
          <p:cNvSpPr>
            <a:spLocks noChangeShapeType="1"/>
          </p:cNvSpPr>
          <p:nvPr/>
        </p:nvSpPr>
        <p:spPr bwMode="auto">
          <a:xfrm flipH="1">
            <a:off x="187101" y="4640436"/>
            <a:ext cx="548640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Freeform 7"/>
          <p:cNvSpPr>
            <a:spLocks/>
          </p:cNvSpPr>
          <p:nvPr/>
        </p:nvSpPr>
        <p:spPr bwMode="auto">
          <a:xfrm>
            <a:off x="872901" y="3040236"/>
            <a:ext cx="4419600" cy="711200"/>
          </a:xfrm>
          <a:custGeom>
            <a:avLst/>
            <a:gdLst>
              <a:gd name="T0" fmla="*/ 0 w 2784"/>
              <a:gd name="T1" fmla="*/ 0 h 448"/>
              <a:gd name="T2" fmla="*/ 144 w 2784"/>
              <a:gd name="T3" fmla="*/ 192 h 448"/>
              <a:gd name="T4" fmla="*/ 480 w 2784"/>
              <a:gd name="T5" fmla="*/ 336 h 448"/>
              <a:gd name="T6" fmla="*/ 1440 w 2784"/>
              <a:gd name="T7" fmla="*/ 432 h 448"/>
              <a:gd name="T8" fmla="*/ 2784 w 2784"/>
              <a:gd name="T9" fmla="*/ 432 h 448"/>
            </a:gdLst>
            <a:ahLst/>
            <a:cxnLst>
              <a:cxn ang="0">
                <a:pos x="T0" y="T1"/>
              </a:cxn>
              <a:cxn ang="0">
                <a:pos x="T2" y="T3"/>
              </a:cxn>
              <a:cxn ang="0">
                <a:pos x="T4" y="T5"/>
              </a:cxn>
              <a:cxn ang="0">
                <a:pos x="T6" y="T7"/>
              </a:cxn>
              <a:cxn ang="0">
                <a:pos x="T8" y="T9"/>
              </a:cxn>
            </a:cxnLst>
            <a:rect l="0" t="0" r="r" b="b"/>
            <a:pathLst>
              <a:path w="2784" h="448">
                <a:moveTo>
                  <a:pt x="0" y="0"/>
                </a:moveTo>
                <a:cubicBezTo>
                  <a:pt x="32" y="68"/>
                  <a:pt x="64" y="136"/>
                  <a:pt x="144" y="192"/>
                </a:cubicBezTo>
                <a:cubicBezTo>
                  <a:pt x="224" y="248"/>
                  <a:pt x="264" y="296"/>
                  <a:pt x="480" y="336"/>
                </a:cubicBezTo>
                <a:cubicBezTo>
                  <a:pt x="696" y="376"/>
                  <a:pt x="1056" y="416"/>
                  <a:pt x="1440" y="432"/>
                </a:cubicBezTo>
                <a:cubicBezTo>
                  <a:pt x="1824" y="448"/>
                  <a:pt x="2560" y="432"/>
                  <a:pt x="2784" y="432"/>
                </a:cubicBezTo>
              </a:path>
            </a:pathLst>
          </a:cu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fr-FR"/>
          </a:p>
        </p:txBody>
      </p:sp>
      <p:sp>
        <p:nvSpPr>
          <p:cNvPr id="11" name="Freeform 8"/>
          <p:cNvSpPr>
            <a:spLocks/>
          </p:cNvSpPr>
          <p:nvPr/>
        </p:nvSpPr>
        <p:spPr bwMode="auto">
          <a:xfrm flipV="1">
            <a:off x="187101" y="4107036"/>
            <a:ext cx="5105400" cy="508000"/>
          </a:xfrm>
          <a:custGeom>
            <a:avLst/>
            <a:gdLst>
              <a:gd name="T0" fmla="*/ 0 w 2784"/>
              <a:gd name="T1" fmla="*/ 0 h 448"/>
              <a:gd name="T2" fmla="*/ 144 w 2784"/>
              <a:gd name="T3" fmla="*/ 192 h 448"/>
              <a:gd name="T4" fmla="*/ 480 w 2784"/>
              <a:gd name="T5" fmla="*/ 336 h 448"/>
              <a:gd name="T6" fmla="*/ 1440 w 2784"/>
              <a:gd name="T7" fmla="*/ 432 h 448"/>
              <a:gd name="T8" fmla="*/ 2784 w 2784"/>
              <a:gd name="T9" fmla="*/ 432 h 448"/>
            </a:gdLst>
            <a:ahLst/>
            <a:cxnLst>
              <a:cxn ang="0">
                <a:pos x="T0" y="T1"/>
              </a:cxn>
              <a:cxn ang="0">
                <a:pos x="T2" y="T3"/>
              </a:cxn>
              <a:cxn ang="0">
                <a:pos x="T4" y="T5"/>
              </a:cxn>
              <a:cxn ang="0">
                <a:pos x="T6" y="T7"/>
              </a:cxn>
              <a:cxn ang="0">
                <a:pos x="T8" y="T9"/>
              </a:cxn>
            </a:cxnLst>
            <a:rect l="0" t="0" r="r" b="b"/>
            <a:pathLst>
              <a:path w="2784" h="448">
                <a:moveTo>
                  <a:pt x="0" y="0"/>
                </a:moveTo>
                <a:cubicBezTo>
                  <a:pt x="32" y="68"/>
                  <a:pt x="64" y="136"/>
                  <a:pt x="144" y="192"/>
                </a:cubicBezTo>
                <a:cubicBezTo>
                  <a:pt x="224" y="248"/>
                  <a:pt x="264" y="296"/>
                  <a:pt x="480" y="336"/>
                </a:cubicBezTo>
                <a:cubicBezTo>
                  <a:pt x="696" y="376"/>
                  <a:pt x="1056" y="416"/>
                  <a:pt x="1440" y="432"/>
                </a:cubicBezTo>
                <a:cubicBezTo>
                  <a:pt x="1824" y="448"/>
                  <a:pt x="2560" y="432"/>
                  <a:pt x="2784" y="432"/>
                </a:cubicBezTo>
              </a:path>
            </a:pathLst>
          </a:custGeom>
          <a:noFill/>
          <a:ln w="9525">
            <a:solidFill>
              <a:srgbClr val="3366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fr-FR"/>
          </a:p>
        </p:txBody>
      </p:sp>
      <p:sp>
        <p:nvSpPr>
          <p:cNvPr id="12" name="Rectangle 9"/>
          <p:cNvSpPr>
            <a:spLocks noChangeArrowheads="1"/>
          </p:cNvSpPr>
          <p:nvPr/>
        </p:nvSpPr>
        <p:spPr bwMode="auto">
          <a:xfrm>
            <a:off x="5292501" y="3510136"/>
            <a:ext cx="1241425"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eaLnBrk="0" hangingPunct="0"/>
            <a:r>
              <a:rPr lang="fr-FR">
                <a:solidFill>
                  <a:srgbClr val="FE150F"/>
                </a:solidFill>
                <a:ea typeface="ＭＳ Ｐゴシック" pitchFamily="-112" charset="-128"/>
              </a:rPr>
              <a:t>Population</a:t>
            </a:r>
          </a:p>
        </p:txBody>
      </p:sp>
      <p:sp>
        <p:nvSpPr>
          <p:cNvPr id="13" name="Rectangle 10"/>
          <p:cNvSpPr>
            <a:spLocks noChangeArrowheads="1"/>
          </p:cNvSpPr>
          <p:nvPr/>
        </p:nvSpPr>
        <p:spPr bwMode="auto">
          <a:xfrm>
            <a:off x="5292080" y="3903836"/>
            <a:ext cx="168275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eaLnBrk="0" hangingPunct="0"/>
            <a:r>
              <a:rPr lang="fr-FR" dirty="0">
                <a:solidFill>
                  <a:srgbClr val="2D26FC"/>
                </a:solidFill>
                <a:ea typeface="ＭＳ Ｐゴシック" pitchFamily="-112" charset="-128"/>
              </a:rPr>
              <a:t>Consommation</a:t>
            </a:r>
          </a:p>
        </p:txBody>
      </p:sp>
      <p:sp>
        <p:nvSpPr>
          <p:cNvPr id="14" name="Line 11"/>
          <p:cNvSpPr>
            <a:spLocks noChangeShapeType="1"/>
          </p:cNvSpPr>
          <p:nvPr/>
        </p:nvSpPr>
        <p:spPr bwMode="auto">
          <a:xfrm>
            <a:off x="179512" y="2824336"/>
            <a:ext cx="0" cy="1828800"/>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fr-FR"/>
          </a:p>
        </p:txBody>
      </p:sp>
      <p:cxnSp>
        <p:nvCxnSpPr>
          <p:cNvPr id="5" name="Connecteur droit avec flèche 4"/>
          <p:cNvCxnSpPr/>
          <p:nvPr/>
        </p:nvCxnSpPr>
        <p:spPr>
          <a:xfrm flipV="1">
            <a:off x="2555776" y="2824336"/>
            <a:ext cx="1296144" cy="3886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ZoneTexte 5"/>
          <p:cNvSpPr txBox="1"/>
          <p:nvPr/>
        </p:nvSpPr>
        <p:spPr>
          <a:xfrm>
            <a:off x="3995936" y="2636912"/>
            <a:ext cx="2321533" cy="369332"/>
          </a:xfrm>
          <a:prstGeom prst="rect">
            <a:avLst/>
          </a:prstGeom>
          <a:noFill/>
        </p:spPr>
        <p:txBody>
          <a:bodyPr wrap="none" rtlCol="0">
            <a:spAutoFit/>
          </a:bodyPr>
          <a:lstStyle/>
          <a:p>
            <a:r>
              <a:rPr lang="fr-FR" dirty="0"/>
              <a:t>Phénomène génétique</a:t>
            </a:r>
          </a:p>
        </p:txBody>
      </p:sp>
      <p:sp>
        <p:nvSpPr>
          <p:cNvPr id="16" name="ZoneTexte 15"/>
          <p:cNvSpPr txBox="1"/>
          <p:nvPr/>
        </p:nvSpPr>
        <p:spPr>
          <a:xfrm>
            <a:off x="23608" y="35913"/>
            <a:ext cx="5068183" cy="584775"/>
          </a:xfrm>
          <a:prstGeom prst="rect">
            <a:avLst/>
          </a:prstGeom>
          <a:noFill/>
        </p:spPr>
        <p:txBody>
          <a:bodyPr wrap="none" rtlCol="0">
            <a:spAutoFit/>
          </a:bodyPr>
          <a:lstStyle/>
          <a:p>
            <a:pPr algn="ctr"/>
            <a:r>
              <a:rPr lang="fr-FR" sz="3200" dirty="0">
                <a:latin typeface="+mj-lt"/>
              </a:rPr>
              <a:t>6. Résistance et toxicité relais</a:t>
            </a:r>
          </a:p>
        </p:txBody>
      </p:sp>
      <p:sp>
        <p:nvSpPr>
          <p:cNvPr id="4" name="Accolade fermante 3"/>
          <p:cNvSpPr/>
          <p:nvPr/>
        </p:nvSpPr>
        <p:spPr>
          <a:xfrm>
            <a:off x="6876256" y="3212976"/>
            <a:ext cx="216024" cy="15121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ZoneTexte 16"/>
          <p:cNvSpPr txBox="1"/>
          <p:nvPr/>
        </p:nvSpPr>
        <p:spPr>
          <a:xfrm>
            <a:off x="7092280" y="3509104"/>
            <a:ext cx="1956689" cy="923330"/>
          </a:xfrm>
          <a:prstGeom prst="rect">
            <a:avLst/>
          </a:prstGeom>
          <a:noFill/>
        </p:spPr>
        <p:txBody>
          <a:bodyPr wrap="none" rtlCol="0">
            <a:spAutoFit/>
          </a:bodyPr>
          <a:lstStyle/>
          <a:p>
            <a:pPr algn="ctr"/>
            <a:r>
              <a:rPr lang="fr-FR" dirty="0"/>
              <a:t>Accumulation AVK </a:t>
            </a:r>
          </a:p>
          <a:p>
            <a:pPr algn="ctr"/>
            <a:r>
              <a:rPr lang="fr-FR" dirty="0"/>
              <a:t>dans le foie </a:t>
            </a:r>
          </a:p>
          <a:p>
            <a:pPr algn="ctr"/>
            <a:r>
              <a:rPr lang="fr-FR" dirty="0"/>
              <a:t>d’animaux vivants</a:t>
            </a:r>
          </a:p>
        </p:txBody>
      </p:sp>
      <p:pic>
        <p:nvPicPr>
          <p:cNvPr id="11266" name="Picture 2" descr="http://static.freepik.com/photos-libre/warning-sign-clip-art_4195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9853" y="2888353"/>
            <a:ext cx="527398" cy="46482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 xmlns:a16="http://schemas.microsoft.com/office/drawing/2014/main" id="{B33027B0-A750-44D7-97AC-A7B99AEDE35F}"/>
              </a:ext>
            </a:extLst>
          </p:cNvPr>
          <p:cNvSpPr>
            <a:spLocks noGrp="1"/>
          </p:cNvSpPr>
          <p:nvPr>
            <p:ph type="dt" sz="half" idx="10"/>
          </p:nvPr>
        </p:nvSpPr>
        <p:spPr/>
        <p:txBody>
          <a:bodyPr/>
          <a:lstStyle/>
          <a:p>
            <a:fld id="{5544E197-28B5-4D97-889D-22986E89BBC1}" type="datetime1">
              <a:rPr lang="fr-FR" smtClean="0"/>
              <a:t>24/10/2018</a:t>
            </a:fld>
            <a:endParaRPr lang="fr-FR"/>
          </a:p>
        </p:txBody>
      </p:sp>
      <p:sp>
        <p:nvSpPr>
          <p:cNvPr id="8" name="Espace réservé du numéro de diapositive 7">
            <a:extLst>
              <a:ext uri="{FF2B5EF4-FFF2-40B4-BE49-F238E27FC236}">
                <a16:creationId xmlns="" xmlns:a16="http://schemas.microsoft.com/office/drawing/2014/main" id="{12C861B4-355B-44E9-800E-55085D85D871}"/>
              </a:ext>
            </a:extLst>
          </p:cNvPr>
          <p:cNvSpPr>
            <a:spLocks noGrp="1"/>
          </p:cNvSpPr>
          <p:nvPr>
            <p:ph type="sldNum" sz="quarter" idx="12"/>
          </p:nvPr>
        </p:nvSpPr>
        <p:spPr/>
        <p:txBody>
          <a:bodyPr/>
          <a:lstStyle/>
          <a:p>
            <a:fld id="{8BA2FF6F-FEEF-4235-A332-D1B446A47BD9}" type="slidenum">
              <a:rPr lang="fr-FR" smtClean="0"/>
              <a:pPr/>
              <a:t>64</a:t>
            </a:fld>
            <a:endParaRPr lang="fr-FR"/>
          </a:p>
        </p:txBody>
      </p:sp>
    </p:spTree>
    <p:extLst>
      <p:ext uri="{BB962C8B-B14F-4D97-AF65-F5344CB8AC3E}">
        <p14:creationId xmlns:p14="http://schemas.microsoft.com/office/powerpoint/2010/main" val="17820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Line 3"/>
          <p:cNvSpPr>
            <a:spLocks noChangeShapeType="1"/>
          </p:cNvSpPr>
          <p:nvPr/>
        </p:nvSpPr>
        <p:spPr bwMode="auto">
          <a:xfrm flipH="1">
            <a:off x="1258814" y="2348259"/>
            <a:ext cx="0" cy="3529013"/>
          </a:xfrm>
          <a:prstGeom prst="line">
            <a:avLst/>
          </a:prstGeom>
          <a:noFill/>
          <a:ln w="28575">
            <a:solidFill>
              <a:schemeClr val="tx1"/>
            </a:solidFill>
            <a:round/>
            <a:headEnd type="stealth" w="lg" len="lg"/>
            <a:tailEnd/>
          </a:ln>
          <a:effectLst/>
        </p:spPr>
        <p:txBody>
          <a:bodyPr anchor="ctr"/>
          <a:lstStyle/>
          <a:p>
            <a:endParaRPr lang="fr-FR"/>
          </a:p>
        </p:txBody>
      </p:sp>
      <p:sp>
        <p:nvSpPr>
          <p:cNvPr id="7" name="Text Box 4"/>
          <p:cNvSpPr txBox="1">
            <a:spLocks noChangeArrowheads="1"/>
          </p:cNvSpPr>
          <p:nvPr/>
        </p:nvSpPr>
        <p:spPr bwMode="auto">
          <a:xfrm>
            <a:off x="755576" y="1989484"/>
            <a:ext cx="1223963" cy="304800"/>
          </a:xfrm>
          <a:prstGeom prst="rect">
            <a:avLst/>
          </a:prstGeom>
          <a:noFill/>
          <a:ln w="9525" algn="ctr">
            <a:noFill/>
            <a:miter lim="800000"/>
            <a:headEnd/>
            <a:tailEnd/>
          </a:ln>
          <a:effectLst/>
        </p:spPr>
        <p:txBody>
          <a:bodyPr>
            <a:spAutoFit/>
          </a:bodyPr>
          <a:lstStyle/>
          <a:p>
            <a:pPr algn="l"/>
            <a:r>
              <a:rPr lang="fr-FR" sz="1400" b="1" u="sng">
                <a:solidFill>
                  <a:srgbClr val="006600"/>
                </a:solidFill>
                <a:latin typeface="Arial" charset="0"/>
                <a:cs typeface="Arial" charset="0"/>
              </a:rPr>
              <a:t>Efficacité</a:t>
            </a:r>
            <a:endParaRPr lang="fr-FR" sz="1400" b="1">
              <a:solidFill>
                <a:srgbClr val="006600"/>
              </a:solidFill>
              <a:latin typeface="Arial" charset="0"/>
              <a:cs typeface="Arial" charset="0"/>
            </a:endParaRPr>
          </a:p>
        </p:txBody>
      </p:sp>
      <p:sp>
        <p:nvSpPr>
          <p:cNvPr id="8" name="Line 5"/>
          <p:cNvSpPr>
            <a:spLocks noChangeShapeType="1"/>
          </p:cNvSpPr>
          <p:nvPr/>
        </p:nvSpPr>
        <p:spPr bwMode="auto">
          <a:xfrm flipH="1">
            <a:off x="1258813" y="5877147"/>
            <a:ext cx="6768727" cy="125"/>
          </a:xfrm>
          <a:prstGeom prst="line">
            <a:avLst/>
          </a:prstGeom>
          <a:noFill/>
          <a:ln w="28575">
            <a:solidFill>
              <a:schemeClr val="tx1"/>
            </a:solidFill>
            <a:round/>
            <a:headEnd type="stealth" w="lg" len="lg"/>
            <a:tailEnd/>
          </a:ln>
          <a:effectLst/>
        </p:spPr>
        <p:txBody>
          <a:bodyPr anchor="ctr"/>
          <a:lstStyle/>
          <a:p>
            <a:endParaRPr lang="fr-FR"/>
          </a:p>
        </p:txBody>
      </p:sp>
      <p:sp>
        <p:nvSpPr>
          <p:cNvPr id="9" name="Line 6"/>
          <p:cNvSpPr>
            <a:spLocks noChangeShapeType="1"/>
          </p:cNvSpPr>
          <p:nvPr/>
        </p:nvSpPr>
        <p:spPr bwMode="auto">
          <a:xfrm flipV="1">
            <a:off x="1835076" y="2060922"/>
            <a:ext cx="5400675" cy="3384550"/>
          </a:xfrm>
          <a:prstGeom prst="line">
            <a:avLst/>
          </a:prstGeom>
          <a:noFill/>
          <a:ln w="28575">
            <a:solidFill>
              <a:srgbClr val="3366FF"/>
            </a:solidFill>
            <a:round/>
            <a:headEnd/>
            <a:tailEnd/>
          </a:ln>
          <a:effectLst/>
        </p:spPr>
        <p:txBody>
          <a:bodyPr anchor="ctr"/>
          <a:lstStyle/>
          <a:p>
            <a:endParaRPr lang="fr-FR"/>
          </a:p>
        </p:txBody>
      </p:sp>
      <p:sp>
        <p:nvSpPr>
          <p:cNvPr id="10" name="Text Box 7"/>
          <p:cNvSpPr txBox="1">
            <a:spLocks noChangeArrowheads="1"/>
          </p:cNvSpPr>
          <p:nvPr/>
        </p:nvSpPr>
        <p:spPr bwMode="auto">
          <a:xfrm>
            <a:off x="1696964" y="4818409"/>
            <a:ext cx="354012"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1" name="Text Box 8"/>
          <p:cNvSpPr txBox="1">
            <a:spLocks noChangeArrowheads="1"/>
          </p:cNvSpPr>
          <p:nvPr/>
        </p:nvSpPr>
        <p:spPr bwMode="auto">
          <a:xfrm>
            <a:off x="2698676" y="4189759"/>
            <a:ext cx="354013"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2" name="Text Box 9"/>
          <p:cNvSpPr txBox="1">
            <a:spLocks noChangeArrowheads="1"/>
          </p:cNvSpPr>
          <p:nvPr/>
        </p:nvSpPr>
        <p:spPr bwMode="auto">
          <a:xfrm>
            <a:off x="3208264" y="3900834"/>
            <a:ext cx="354012"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3" name="Text Box 10"/>
          <p:cNvSpPr txBox="1">
            <a:spLocks noChangeArrowheads="1"/>
          </p:cNvSpPr>
          <p:nvPr/>
        </p:nvSpPr>
        <p:spPr bwMode="auto">
          <a:xfrm>
            <a:off x="4571926" y="3037234"/>
            <a:ext cx="354013" cy="823913"/>
          </a:xfrm>
          <a:prstGeom prst="rect">
            <a:avLst/>
          </a:prstGeom>
          <a:noFill/>
          <a:ln w="9525" algn="ctr">
            <a:noFill/>
            <a:miter lim="800000"/>
            <a:headEnd/>
            <a:tailEnd/>
          </a:ln>
          <a:effectLst/>
        </p:spPr>
        <p:txBody>
          <a:bodyPr wrap="none">
            <a:spAutoFit/>
          </a:bodyPr>
          <a:lstStyle/>
          <a:p>
            <a:r>
              <a:rPr lang="fr-FR" sz="4800" b="1">
                <a:solidFill>
                  <a:srgbClr val="FF0000"/>
                </a:solidFill>
                <a:latin typeface="Arial" charset="0"/>
                <a:cs typeface="Arial" charset="0"/>
              </a:rPr>
              <a:t>.</a:t>
            </a:r>
          </a:p>
        </p:txBody>
      </p:sp>
      <p:sp>
        <p:nvSpPr>
          <p:cNvPr id="14" name="Text Box 11"/>
          <p:cNvSpPr txBox="1">
            <a:spLocks noChangeArrowheads="1"/>
          </p:cNvSpPr>
          <p:nvPr/>
        </p:nvSpPr>
        <p:spPr bwMode="auto">
          <a:xfrm>
            <a:off x="5075164" y="2708622"/>
            <a:ext cx="354012" cy="823912"/>
          </a:xfrm>
          <a:prstGeom prst="rect">
            <a:avLst/>
          </a:prstGeom>
          <a:noFill/>
          <a:ln w="9525" algn="ctr">
            <a:noFill/>
            <a:miter lim="800000"/>
            <a:headEnd/>
            <a:tailEnd/>
          </a:ln>
          <a:effectLst/>
        </p:spPr>
        <p:txBody>
          <a:bodyPr wrap="none">
            <a:spAutoFit/>
          </a:bodyPr>
          <a:lstStyle/>
          <a:p>
            <a:r>
              <a:rPr lang="fr-FR" sz="4800" b="1" dirty="0">
                <a:solidFill>
                  <a:srgbClr val="FF0000"/>
                </a:solidFill>
                <a:latin typeface="Arial" charset="0"/>
                <a:cs typeface="Arial" charset="0"/>
              </a:rPr>
              <a:t>.</a:t>
            </a:r>
          </a:p>
        </p:txBody>
      </p:sp>
      <p:sp>
        <p:nvSpPr>
          <p:cNvPr id="15" name="Text Box 12"/>
          <p:cNvSpPr txBox="1">
            <a:spLocks noChangeArrowheads="1"/>
          </p:cNvSpPr>
          <p:nvPr/>
        </p:nvSpPr>
        <p:spPr bwMode="auto">
          <a:xfrm>
            <a:off x="7026299" y="1484784"/>
            <a:ext cx="354013" cy="823913"/>
          </a:xfrm>
          <a:prstGeom prst="rect">
            <a:avLst/>
          </a:prstGeom>
          <a:noFill/>
          <a:ln w="9525" algn="ctr">
            <a:noFill/>
            <a:miter lim="800000"/>
            <a:headEnd/>
            <a:tailEnd/>
          </a:ln>
          <a:effectLst/>
        </p:spPr>
        <p:txBody>
          <a:bodyPr wrap="none">
            <a:spAutoFit/>
          </a:bodyPr>
          <a:lstStyle/>
          <a:p>
            <a:r>
              <a:rPr lang="fr-FR" sz="4800" b="1" dirty="0">
                <a:solidFill>
                  <a:srgbClr val="FF0000"/>
                </a:solidFill>
                <a:latin typeface="Arial" charset="0"/>
                <a:cs typeface="Arial" charset="0"/>
              </a:rPr>
              <a:t>.</a:t>
            </a:r>
          </a:p>
        </p:txBody>
      </p:sp>
      <p:sp>
        <p:nvSpPr>
          <p:cNvPr id="18" name="Line 15"/>
          <p:cNvSpPr>
            <a:spLocks noChangeShapeType="1"/>
          </p:cNvSpPr>
          <p:nvPr/>
        </p:nvSpPr>
        <p:spPr bwMode="auto">
          <a:xfrm>
            <a:off x="4139952" y="2780928"/>
            <a:ext cx="0" cy="3096344"/>
          </a:xfrm>
          <a:prstGeom prst="line">
            <a:avLst/>
          </a:prstGeom>
          <a:noFill/>
          <a:ln w="28575">
            <a:solidFill>
              <a:srgbClr val="FF0000"/>
            </a:solidFill>
            <a:round/>
            <a:headEnd/>
            <a:tailEnd/>
          </a:ln>
          <a:effectLst/>
        </p:spPr>
        <p:txBody>
          <a:bodyPr anchor="ctr"/>
          <a:lstStyle/>
          <a:p>
            <a:endParaRPr lang="fr-FR"/>
          </a:p>
        </p:txBody>
      </p:sp>
      <p:sp>
        <p:nvSpPr>
          <p:cNvPr id="19" name="Text Box 16"/>
          <p:cNvSpPr txBox="1">
            <a:spLocks noChangeArrowheads="1"/>
          </p:cNvSpPr>
          <p:nvPr/>
        </p:nvSpPr>
        <p:spPr bwMode="auto">
          <a:xfrm>
            <a:off x="7451477" y="5445099"/>
            <a:ext cx="935038" cy="304800"/>
          </a:xfrm>
          <a:prstGeom prst="rect">
            <a:avLst/>
          </a:prstGeom>
          <a:noFill/>
          <a:ln w="9525" algn="ctr">
            <a:noFill/>
            <a:miter lim="800000"/>
            <a:headEnd/>
            <a:tailEnd/>
          </a:ln>
          <a:effectLst/>
        </p:spPr>
        <p:txBody>
          <a:bodyPr>
            <a:spAutoFit/>
          </a:bodyPr>
          <a:lstStyle/>
          <a:p>
            <a:pPr algn="l"/>
            <a:r>
              <a:rPr lang="fr-FR" sz="1400" b="1" u="sng" dirty="0">
                <a:solidFill>
                  <a:srgbClr val="006600"/>
                </a:solidFill>
                <a:latin typeface="Arial" charset="0"/>
                <a:cs typeface="Arial" charset="0"/>
              </a:rPr>
              <a:t>Toxicité</a:t>
            </a:r>
            <a:endParaRPr lang="fr-FR" sz="1400" b="1" dirty="0">
              <a:solidFill>
                <a:srgbClr val="006600"/>
              </a:solidFill>
              <a:latin typeface="Arial" charset="0"/>
              <a:cs typeface="Arial" charset="0"/>
            </a:endParaRPr>
          </a:p>
        </p:txBody>
      </p:sp>
      <p:sp>
        <p:nvSpPr>
          <p:cNvPr id="20" name="Text Box 17"/>
          <p:cNvSpPr txBox="1">
            <a:spLocks noChangeArrowheads="1"/>
          </p:cNvSpPr>
          <p:nvPr/>
        </p:nvSpPr>
        <p:spPr bwMode="auto">
          <a:xfrm>
            <a:off x="1547739" y="5445472"/>
            <a:ext cx="935037" cy="304800"/>
          </a:xfrm>
          <a:prstGeom prst="rect">
            <a:avLst/>
          </a:prstGeom>
          <a:noFill/>
          <a:ln w="9525" algn="ctr">
            <a:noFill/>
            <a:miter lim="800000"/>
            <a:headEnd/>
            <a:tailEnd/>
          </a:ln>
          <a:effectLst/>
        </p:spPr>
        <p:txBody>
          <a:bodyPr>
            <a:spAutoFit/>
          </a:bodyPr>
          <a:lstStyle/>
          <a:p>
            <a:pPr algn="l"/>
            <a:r>
              <a:rPr lang="fr-FR" sz="1400" b="1" u="sng" dirty="0">
                <a:solidFill>
                  <a:srgbClr val="006600"/>
                </a:solidFill>
                <a:latin typeface="Arial" charset="0"/>
                <a:cs typeface="Arial" charset="0"/>
              </a:rPr>
              <a:t>1950</a:t>
            </a:r>
            <a:endParaRPr lang="fr-FR" sz="1400" b="1" dirty="0">
              <a:solidFill>
                <a:srgbClr val="006600"/>
              </a:solidFill>
              <a:latin typeface="Arial" charset="0"/>
              <a:cs typeface="Arial" charset="0"/>
            </a:endParaRPr>
          </a:p>
        </p:txBody>
      </p:sp>
      <p:sp>
        <p:nvSpPr>
          <p:cNvPr id="21" name="Text Box 18"/>
          <p:cNvSpPr txBox="1">
            <a:spLocks noChangeArrowheads="1"/>
          </p:cNvSpPr>
          <p:nvPr/>
        </p:nvSpPr>
        <p:spPr bwMode="auto">
          <a:xfrm>
            <a:off x="7092876" y="1556097"/>
            <a:ext cx="935038" cy="304800"/>
          </a:xfrm>
          <a:prstGeom prst="rect">
            <a:avLst/>
          </a:prstGeom>
          <a:noFill/>
          <a:ln w="9525" algn="ctr">
            <a:noFill/>
            <a:miter lim="800000"/>
            <a:headEnd/>
            <a:tailEnd/>
          </a:ln>
          <a:effectLst/>
        </p:spPr>
        <p:txBody>
          <a:bodyPr>
            <a:spAutoFit/>
          </a:bodyPr>
          <a:lstStyle/>
          <a:p>
            <a:pPr algn="l"/>
            <a:r>
              <a:rPr lang="fr-FR" sz="1400" b="1" u="sng" dirty="0">
                <a:solidFill>
                  <a:srgbClr val="006600"/>
                </a:solidFill>
                <a:latin typeface="Arial" charset="0"/>
                <a:cs typeface="Arial" charset="0"/>
              </a:rPr>
              <a:t>1980</a:t>
            </a:r>
            <a:endParaRPr lang="fr-FR" sz="1400" b="1" dirty="0">
              <a:solidFill>
                <a:srgbClr val="006600"/>
              </a:solidFill>
              <a:latin typeface="Arial" charset="0"/>
              <a:cs typeface="Arial" charset="0"/>
            </a:endParaRPr>
          </a:p>
        </p:txBody>
      </p:sp>
      <p:sp>
        <p:nvSpPr>
          <p:cNvPr id="22" name="Text Box 19"/>
          <p:cNvSpPr txBox="1">
            <a:spLocks noChangeArrowheads="1"/>
          </p:cNvSpPr>
          <p:nvPr/>
        </p:nvSpPr>
        <p:spPr bwMode="auto">
          <a:xfrm>
            <a:off x="1403276" y="5013672"/>
            <a:ext cx="935038" cy="274637"/>
          </a:xfrm>
          <a:prstGeom prst="rect">
            <a:avLst/>
          </a:prstGeom>
          <a:noFill/>
          <a:ln w="9525" algn="ctr">
            <a:noFill/>
            <a:miter lim="800000"/>
            <a:headEnd/>
            <a:tailEnd/>
          </a:ln>
          <a:effectLst/>
        </p:spPr>
        <p:txBody>
          <a:bodyPr>
            <a:spAutoFit/>
          </a:bodyPr>
          <a:lstStyle/>
          <a:p>
            <a:pPr algn="l"/>
            <a:r>
              <a:rPr lang="fr-FR" sz="1200">
                <a:latin typeface="Arial" charset="0"/>
                <a:cs typeface="Arial" charset="0"/>
              </a:rPr>
              <a:t>Warfarin</a:t>
            </a:r>
          </a:p>
        </p:txBody>
      </p:sp>
      <p:sp>
        <p:nvSpPr>
          <p:cNvPr id="23" name="Text Box 20"/>
          <p:cNvSpPr txBox="1">
            <a:spLocks noChangeArrowheads="1"/>
          </p:cNvSpPr>
          <p:nvPr/>
        </p:nvSpPr>
        <p:spPr bwMode="auto">
          <a:xfrm>
            <a:off x="1763639" y="4594572"/>
            <a:ext cx="1223962" cy="274637"/>
          </a:xfrm>
          <a:prstGeom prst="rect">
            <a:avLst/>
          </a:prstGeom>
          <a:noFill/>
          <a:ln w="9525" algn="ctr">
            <a:noFill/>
            <a:miter lim="800000"/>
            <a:headEnd/>
            <a:tailEnd/>
          </a:ln>
          <a:effectLst/>
        </p:spPr>
        <p:txBody>
          <a:bodyPr>
            <a:spAutoFit/>
          </a:bodyPr>
          <a:lstStyle/>
          <a:p>
            <a:pPr algn="l"/>
            <a:r>
              <a:rPr lang="fr-FR" sz="1200">
                <a:latin typeface="Arial" charset="0"/>
                <a:cs typeface="Arial" charset="0"/>
              </a:rPr>
              <a:t>Coumatetralyl</a:t>
            </a:r>
          </a:p>
        </p:txBody>
      </p:sp>
      <p:sp>
        <p:nvSpPr>
          <p:cNvPr id="24" name="Text Box 21"/>
          <p:cNvSpPr txBox="1">
            <a:spLocks noChangeArrowheads="1"/>
          </p:cNvSpPr>
          <p:nvPr/>
        </p:nvSpPr>
        <p:spPr bwMode="auto">
          <a:xfrm>
            <a:off x="2050852" y="4231996"/>
            <a:ext cx="1800225" cy="276999"/>
          </a:xfrm>
          <a:prstGeom prst="rect">
            <a:avLst/>
          </a:prstGeom>
          <a:noFill/>
          <a:ln w="9525" algn="ctr">
            <a:noFill/>
            <a:miter lim="800000"/>
            <a:headEnd/>
            <a:tailEnd/>
          </a:ln>
          <a:effectLst/>
        </p:spPr>
        <p:txBody>
          <a:bodyPr>
            <a:spAutoFit/>
          </a:bodyPr>
          <a:lstStyle/>
          <a:p>
            <a:pPr algn="l"/>
            <a:r>
              <a:rPr lang="fr-FR" sz="1200" dirty="0" err="1">
                <a:latin typeface="Arial" charset="0"/>
                <a:cs typeface="Arial" charset="0"/>
              </a:rPr>
              <a:t>Chlorophacinone</a:t>
            </a:r>
            <a:endParaRPr lang="fr-FR" sz="1200" dirty="0">
              <a:latin typeface="Arial" charset="0"/>
              <a:cs typeface="Arial" charset="0"/>
            </a:endParaRPr>
          </a:p>
        </p:txBody>
      </p:sp>
      <p:sp>
        <p:nvSpPr>
          <p:cNvPr id="25" name="Text Box 22"/>
          <p:cNvSpPr txBox="1">
            <a:spLocks noChangeArrowheads="1"/>
          </p:cNvSpPr>
          <p:nvPr/>
        </p:nvSpPr>
        <p:spPr bwMode="auto">
          <a:xfrm>
            <a:off x="4714801" y="3572222"/>
            <a:ext cx="1584325" cy="276999"/>
          </a:xfrm>
          <a:prstGeom prst="rect">
            <a:avLst/>
          </a:prstGeom>
          <a:noFill/>
          <a:ln w="9525" algn="ctr">
            <a:noFill/>
            <a:miter lim="800000"/>
            <a:headEnd/>
            <a:tailEnd/>
          </a:ln>
          <a:effectLst/>
        </p:spPr>
        <p:txBody>
          <a:bodyPr>
            <a:spAutoFit/>
          </a:bodyPr>
          <a:lstStyle/>
          <a:p>
            <a:pPr algn="l"/>
            <a:r>
              <a:rPr lang="fr-FR" sz="1200" dirty="0">
                <a:latin typeface="Arial" charset="0"/>
                <a:cs typeface="Arial" charset="0"/>
              </a:rPr>
              <a:t>Bromadiolone</a:t>
            </a:r>
          </a:p>
        </p:txBody>
      </p:sp>
      <p:sp>
        <p:nvSpPr>
          <p:cNvPr id="26" name="Text Box 23"/>
          <p:cNvSpPr txBox="1">
            <a:spLocks noChangeArrowheads="1"/>
          </p:cNvSpPr>
          <p:nvPr/>
        </p:nvSpPr>
        <p:spPr bwMode="auto">
          <a:xfrm>
            <a:off x="5291064" y="3213447"/>
            <a:ext cx="1584325" cy="274637"/>
          </a:xfrm>
          <a:prstGeom prst="rect">
            <a:avLst/>
          </a:prstGeom>
          <a:noFill/>
          <a:ln w="9525" algn="ctr">
            <a:noFill/>
            <a:miter lim="800000"/>
            <a:headEnd/>
            <a:tailEnd/>
          </a:ln>
          <a:effectLst/>
        </p:spPr>
        <p:txBody>
          <a:bodyPr>
            <a:spAutoFit/>
          </a:bodyPr>
          <a:lstStyle/>
          <a:p>
            <a:pPr algn="l"/>
            <a:r>
              <a:rPr lang="fr-FR" sz="1200">
                <a:latin typeface="Arial" charset="0"/>
                <a:cs typeface="Arial" charset="0"/>
              </a:rPr>
              <a:t>Difenacoum</a:t>
            </a:r>
          </a:p>
        </p:txBody>
      </p:sp>
      <p:sp>
        <p:nvSpPr>
          <p:cNvPr id="27" name="Text Box 24"/>
          <p:cNvSpPr txBox="1">
            <a:spLocks noChangeArrowheads="1"/>
          </p:cNvSpPr>
          <p:nvPr/>
        </p:nvSpPr>
        <p:spPr bwMode="auto">
          <a:xfrm>
            <a:off x="7235751" y="1896740"/>
            <a:ext cx="1584325" cy="274637"/>
          </a:xfrm>
          <a:prstGeom prst="rect">
            <a:avLst/>
          </a:prstGeom>
          <a:noFill/>
          <a:ln w="9525" algn="ctr">
            <a:noFill/>
            <a:miter lim="800000"/>
            <a:headEnd/>
            <a:tailEnd/>
          </a:ln>
          <a:effectLst/>
        </p:spPr>
        <p:txBody>
          <a:bodyPr>
            <a:spAutoFit/>
          </a:bodyPr>
          <a:lstStyle/>
          <a:p>
            <a:pPr algn="l"/>
            <a:r>
              <a:rPr lang="fr-FR" sz="1200" dirty="0" err="1">
                <a:latin typeface="Arial" charset="0"/>
                <a:cs typeface="Arial" charset="0"/>
              </a:rPr>
              <a:t>Brodifacoum</a:t>
            </a:r>
            <a:endParaRPr lang="fr-FR" sz="1200" dirty="0">
              <a:latin typeface="Arial" charset="0"/>
              <a:cs typeface="Arial" charset="0"/>
            </a:endParaRPr>
          </a:p>
        </p:txBody>
      </p:sp>
      <p:sp>
        <p:nvSpPr>
          <p:cNvPr id="28" name="Text Box 27"/>
          <p:cNvSpPr txBox="1">
            <a:spLocks noChangeArrowheads="1"/>
          </p:cNvSpPr>
          <p:nvPr/>
        </p:nvSpPr>
        <p:spPr bwMode="auto">
          <a:xfrm>
            <a:off x="2123257" y="5428456"/>
            <a:ext cx="1944687" cy="304800"/>
          </a:xfrm>
          <a:prstGeom prst="rect">
            <a:avLst/>
          </a:prstGeom>
          <a:noFill/>
          <a:ln w="9525" algn="ctr">
            <a:noFill/>
            <a:miter lim="800000"/>
            <a:headEnd/>
            <a:tailEnd/>
          </a:ln>
          <a:effectLst/>
        </p:spPr>
        <p:txBody>
          <a:bodyPr>
            <a:spAutoFit/>
          </a:bodyPr>
          <a:lstStyle/>
          <a:p>
            <a:pPr algn="l"/>
            <a:r>
              <a:rPr lang="fr-FR" sz="1400" b="1" dirty="0">
                <a:solidFill>
                  <a:srgbClr val="FF0000"/>
                </a:solidFill>
                <a:latin typeface="Arial" charset="0"/>
                <a:cs typeface="Arial" charset="0"/>
              </a:rPr>
              <a:t>1</a:t>
            </a:r>
            <a:r>
              <a:rPr lang="fr-FR" sz="1400" b="1" baseline="30000" dirty="0">
                <a:solidFill>
                  <a:srgbClr val="FF0000"/>
                </a:solidFill>
                <a:latin typeface="Arial" charset="0"/>
                <a:cs typeface="Arial" charset="0"/>
              </a:rPr>
              <a:t>ère</a:t>
            </a:r>
            <a:r>
              <a:rPr lang="fr-FR" sz="1400" b="1" dirty="0">
                <a:solidFill>
                  <a:srgbClr val="FF0000"/>
                </a:solidFill>
                <a:latin typeface="Arial" charset="0"/>
                <a:cs typeface="Arial" charset="0"/>
              </a:rPr>
              <a:t> Génération AVK</a:t>
            </a:r>
          </a:p>
        </p:txBody>
      </p:sp>
      <p:sp>
        <p:nvSpPr>
          <p:cNvPr id="29" name="Text Box 28"/>
          <p:cNvSpPr txBox="1">
            <a:spLocks noChangeArrowheads="1"/>
          </p:cNvSpPr>
          <p:nvPr/>
        </p:nvSpPr>
        <p:spPr bwMode="auto">
          <a:xfrm>
            <a:off x="4571528" y="5428456"/>
            <a:ext cx="1944688" cy="304800"/>
          </a:xfrm>
          <a:prstGeom prst="rect">
            <a:avLst/>
          </a:prstGeom>
          <a:noFill/>
          <a:ln w="9525" algn="ctr">
            <a:noFill/>
            <a:miter lim="800000"/>
            <a:headEnd/>
            <a:tailEnd/>
          </a:ln>
          <a:effectLst/>
        </p:spPr>
        <p:txBody>
          <a:bodyPr>
            <a:spAutoFit/>
          </a:bodyPr>
          <a:lstStyle/>
          <a:p>
            <a:pPr algn="l"/>
            <a:r>
              <a:rPr lang="fr-FR" sz="1400" b="1" dirty="0">
                <a:solidFill>
                  <a:srgbClr val="FF0000"/>
                </a:solidFill>
                <a:latin typeface="Arial" charset="0"/>
                <a:cs typeface="Arial" charset="0"/>
              </a:rPr>
              <a:t>2nd Génération AVK</a:t>
            </a:r>
          </a:p>
        </p:txBody>
      </p:sp>
      <p:sp>
        <p:nvSpPr>
          <p:cNvPr id="30" name="Oval 33"/>
          <p:cNvSpPr>
            <a:spLocks noChangeArrowheads="1"/>
          </p:cNvSpPr>
          <p:nvPr/>
        </p:nvSpPr>
        <p:spPr bwMode="auto">
          <a:xfrm>
            <a:off x="1330251" y="3213447"/>
            <a:ext cx="2520950" cy="2159000"/>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31" name="Oval 35"/>
          <p:cNvSpPr>
            <a:spLocks noChangeArrowheads="1"/>
          </p:cNvSpPr>
          <p:nvPr/>
        </p:nvSpPr>
        <p:spPr bwMode="auto">
          <a:xfrm>
            <a:off x="4498901" y="2637184"/>
            <a:ext cx="1800225" cy="1871663"/>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32" name="Text Box 25"/>
          <p:cNvSpPr txBox="1">
            <a:spLocks noChangeArrowheads="1"/>
          </p:cNvSpPr>
          <p:nvPr/>
        </p:nvSpPr>
        <p:spPr bwMode="auto">
          <a:xfrm>
            <a:off x="7236296" y="2506290"/>
            <a:ext cx="1584325" cy="274638"/>
          </a:xfrm>
          <a:prstGeom prst="rect">
            <a:avLst/>
          </a:prstGeom>
          <a:noFill/>
          <a:ln w="9525" algn="ctr">
            <a:noFill/>
            <a:miter lim="800000"/>
            <a:headEnd/>
            <a:tailEnd/>
          </a:ln>
          <a:effectLst/>
        </p:spPr>
        <p:txBody>
          <a:bodyPr>
            <a:spAutoFit/>
          </a:bodyPr>
          <a:lstStyle/>
          <a:p>
            <a:pPr algn="l"/>
            <a:r>
              <a:rPr lang="fr-FR" sz="1200" dirty="0" err="1">
                <a:latin typeface="Arial" charset="0"/>
                <a:cs typeface="Arial" charset="0"/>
              </a:rPr>
              <a:t>Flocoumafen</a:t>
            </a:r>
            <a:endParaRPr lang="fr-FR" sz="1200" dirty="0">
              <a:latin typeface="Arial" charset="0"/>
              <a:cs typeface="Arial" charset="0"/>
            </a:endParaRPr>
          </a:p>
        </p:txBody>
      </p:sp>
      <p:sp>
        <p:nvSpPr>
          <p:cNvPr id="33" name="Text Box 26"/>
          <p:cNvSpPr txBox="1">
            <a:spLocks noChangeArrowheads="1"/>
          </p:cNvSpPr>
          <p:nvPr/>
        </p:nvSpPr>
        <p:spPr bwMode="auto">
          <a:xfrm>
            <a:off x="7236296" y="2209759"/>
            <a:ext cx="1584325" cy="276999"/>
          </a:xfrm>
          <a:prstGeom prst="rect">
            <a:avLst/>
          </a:prstGeom>
          <a:noFill/>
          <a:ln w="9525" algn="ctr">
            <a:noFill/>
            <a:miter lim="800000"/>
            <a:headEnd/>
            <a:tailEnd/>
          </a:ln>
          <a:effectLst/>
        </p:spPr>
        <p:txBody>
          <a:bodyPr>
            <a:spAutoFit/>
          </a:bodyPr>
          <a:lstStyle/>
          <a:p>
            <a:pPr algn="l"/>
            <a:r>
              <a:rPr lang="fr-FR" sz="1200" dirty="0" err="1">
                <a:latin typeface="Arial" charset="0"/>
                <a:cs typeface="Arial" charset="0"/>
              </a:rPr>
              <a:t>Difethialone</a:t>
            </a:r>
            <a:endParaRPr lang="fr-FR" sz="1200" dirty="0">
              <a:latin typeface="Arial" charset="0"/>
              <a:cs typeface="Arial" charset="0"/>
            </a:endParaRPr>
          </a:p>
        </p:txBody>
      </p:sp>
      <p:sp>
        <p:nvSpPr>
          <p:cNvPr id="36" name="Oval 35"/>
          <p:cNvSpPr>
            <a:spLocks noChangeArrowheads="1"/>
          </p:cNvSpPr>
          <p:nvPr/>
        </p:nvSpPr>
        <p:spPr bwMode="auto">
          <a:xfrm>
            <a:off x="6804248" y="1268760"/>
            <a:ext cx="1800225" cy="1871663"/>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fr-FR"/>
          </a:p>
        </p:txBody>
      </p:sp>
      <p:sp>
        <p:nvSpPr>
          <p:cNvPr id="37" name="Text Box 39"/>
          <p:cNvSpPr txBox="1">
            <a:spLocks noChangeArrowheads="1"/>
          </p:cNvSpPr>
          <p:nvPr/>
        </p:nvSpPr>
        <p:spPr bwMode="auto">
          <a:xfrm>
            <a:off x="1959621" y="2480890"/>
            <a:ext cx="12239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400" b="1" dirty="0">
                <a:solidFill>
                  <a:srgbClr val="0070C0"/>
                </a:solidFill>
                <a:latin typeface="Arial" charset="0"/>
                <a:cs typeface="Arial" charset="0"/>
              </a:rPr>
              <a:t>Expliqué à 100% par  1 mutation</a:t>
            </a:r>
          </a:p>
        </p:txBody>
      </p:sp>
      <p:sp>
        <p:nvSpPr>
          <p:cNvPr id="38" name="Text Box 39"/>
          <p:cNvSpPr txBox="1">
            <a:spLocks noChangeArrowheads="1"/>
          </p:cNvSpPr>
          <p:nvPr/>
        </p:nvSpPr>
        <p:spPr bwMode="auto">
          <a:xfrm>
            <a:off x="4572000" y="1412776"/>
            <a:ext cx="140414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400" b="1" dirty="0">
                <a:solidFill>
                  <a:srgbClr val="0070C0"/>
                </a:solidFill>
                <a:latin typeface="Arial" charset="0"/>
                <a:cs typeface="Arial" charset="0"/>
              </a:rPr>
              <a:t>Peut être expliqué par  1 mutation</a:t>
            </a:r>
          </a:p>
          <a:p>
            <a:pPr algn="ctr"/>
            <a:r>
              <a:rPr lang="fr-FR" sz="1400" b="1" dirty="0">
                <a:solidFill>
                  <a:srgbClr val="0070C0"/>
                </a:solidFill>
                <a:latin typeface="Arial" charset="0"/>
                <a:cs typeface="Arial" charset="0"/>
              </a:rPr>
              <a:t>Limité dans l’espace</a:t>
            </a:r>
          </a:p>
        </p:txBody>
      </p:sp>
      <p:sp>
        <p:nvSpPr>
          <p:cNvPr id="39" name="Text Box 41"/>
          <p:cNvSpPr txBox="1">
            <a:spLocks noChangeArrowheads="1"/>
          </p:cNvSpPr>
          <p:nvPr/>
        </p:nvSpPr>
        <p:spPr bwMode="auto">
          <a:xfrm>
            <a:off x="6588001" y="3137396"/>
            <a:ext cx="23764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400" b="1" dirty="0">
                <a:solidFill>
                  <a:srgbClr val="0070C0"/>
                </a:solidFill>
                <a:latin typeface="Arial" charset="0"/>
                <a:cs typeface="Arial" charset="0"/>
              </a:rPr>
              <a:t>PAS DE RESISTANCE</a:t>
            </a:r>
          </a:p>
          <a:p>
            <a:pPr algn="ctr"/>
            <a:r>
              <a:rPr lang="fr-FR" sz="1400" b="1" dirty="0">
                <a:solidFill>
                  <a:srgbClr val="0070C0"/>
                </a:solidFill>
                <a:latin typeface="Arial" charset="0"/>
                <a:cs typeface="Arial" charset="0"/>
              </a:rPr>
              <a:t>CAS DE MAUVAISE APPLICATION (nécessite combinaison génétique complexe =&gt;coup génétique)</a:t>
            </a:r>
          </a:p>
        </p:txBody>
      </p:sp>
      <p:sp>
        <p:nvSpPr>
          <p:cNvPr id="42" name="ZoneTexte 41"/>
          <p:cNvSpPr txBox="1"/>
          <p:nvPr/>
        </p:nvSpPr>
        <p:spPr>
          <a:xfrm>
            <a:off x="23608" y="35913"/>
            <a:ext cx="5068183" cy="584775"/>
          </a:xfrm>
          <a:prstGeom prst="rect">
            <a:avLst/>
          </a:prstGeom>
          <a:noFill/>
        </p:spPr>
        <p:txBody>
          <a:bodyPr wrap="none" rtlCol="0">
            <a:spAutoFit/>
          </a:bodyPr>
          <a:lstStyle/>
          <a:p>
            <a:pPr algn="ctr"/>
            <a:r>
              <a:rPr lang="fr-FR" sz="3200" dirty="0">
                <a:latin typeface="+mj-lt"/>
              </a:rPr>
              <a:t>6. Résistance et toxicité relais</a:t>
            </a:r>
          </a:p>
        </p:txBody>
      </p:sp>
      <p:sp>
        <p:nvSpPr>
          <p:cNvPr id="2" name="Espace réservé de la date 1">
            <a:extLst>
              <a:ext uri="{FF2B5EF4-FFF2-40B4-BE49-F238E27FC236}">
                <a16:creationId xmlns="" xmlns:a16="http://schemas.microsoft.com/office/drawing/2014/main" id="{4E0836C3-1251-4F1E-8D68-B1E443DB2A18}"/>
              </a:ext>
            </a:extLst>
          </p:cNvPr>
          <p:cNvSpPr>
            <a:spLocks noGrp="1"/>
          </p:cNvSpPr>
          <p:nvPr>
            <p:ph type="dt" sz="half" idx="10"/>
          </p:nvPr>
        </p:nvSpPr>
        <p:spPr/>
        <p:txBody>
          <a:bodyPr/>
          <a:lstStyle/>
          <a:p>
            <a:fld id="{60BB7A11-D0D9-4AA5-B337-062C37CFF728}"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96A5793D-EA07-4672-921E-848331619408}"/>
              </a:ext>
            </a:extLst>
          </p:cNvPr>
          <p:cNvSpPr>
            <a:spLocks noGrp="1"/>
          </p:cNvSpPr>
          <p:nvPr>
            <p:ph type="sldNum" sz="quarter" idx="12"/>
          </p:nvPr>
        </p:nvSpPr>
        <p:spPr/>
        <p:txBody>
          <a:bodyPr/>
          <a:lstStyle/>
          <a:p>
            <a:fld id="{8BA2FF6F-FEEF-4235-A332-D1B446A47BD9}" type="slidenum">
              <a:rPr lang="fr-FR" smtClean="0"/>
              <a:pPr/>
              <a:t>65</a:t>
            </a:fld>
            <a:endParaRPr lang="fr-FR"/>
          </a:p>
        </p:txBody>
      </p:sp>
    </p:spTree>
    <p:extLst>
      <p:ext uri="{BB962C8B-B14F-4D97-AF65-F5344CB8AC3E}">
        <p14:creationId xmlns:p14="http://schemas.microsoft.com/office/powerpoint/2010/main" val="293170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496" y="548680"/>
            <a:ext cx="8820472" cy="6955750"/>
          </a:xfrm>
          <a:prstGeom prst="rect">
            <a:avLst/>
          </a:prstGeom>
        </p:spPr>
        <p:txBody>
          <a:bodyPr wrap="square">
            <a:spAutoFit/>
          </a:bodyPr>
          <a:lstStyle/>
          <a:p>
            <a:pPr lvl="1" algn="just"/>
            <a:r>
              <a:rPr lang="fr-FR" sz="2400" dirty="0">
                <a:solidFill>
                  <a:srgbClr val="0070C0"/>
                </a:solidFill>
              </a:rPr>
              <a:t>Le Professionnel est garant de la prévention des intoxications en utilisant ou préconisant le juste appât, au bon moment, au bon endroit, à la bonne quantité</a:t>
            </a:r>
          </a:p>
          <a:p>
            <a:pPr lvl="1" algn="just"/>
            <a:endParaRPr lang="fr-FR" sz="2400" dirty="0"/>
          </a:p>
          <a:p>
            <a:pPr lvl="1" algn="just"/>
            <a:r>
              <a:rPr lang="fr-FR" sz="2400" b="1" dirty="0"/>
              <a:t>Démarche diagnostic</a:t>
            </a:r>
          </a:p>
          <a:p>
            <a:pPr algn="just">
              <a:buFont typeface="Wingdings 2"/>
              <a:buChar char="P"/>
            </a:pPr>
            <a:endParaRPr lang="fr-FR" sz="2400" b="1" u="sng" dirty="0">
              <a:solidFill>
                <a:srgbClr val="FF0000"/>
              </a:solidFill>
            </a:endParaRPr>
          </a:p>
          <a:p>
            <a:pPr algn="just">
              <a:buFont typeface="Wingdings 2"/>
              <a:buChar char="P"/>
            </a:pPr>
            <a:r>
              <a:rPr lang="fr-FR" sz="2400" dirty="0">
                <a:solidFill>
                  <a:srgbClr val="FF0000"/>
                </a:solidFill>
              </a:rPr>
              <a:t> Etat des lieux: </a:t>
            </a:r>
            <a:r>
              <a:rPr lang="fr-FR" sz="2400" dirty="0"/>
              <a:t>avoir une vision globale du site, visite</a:t>
            </a:r>
          </a:p>
          <a:p>
            <a:pPr algn="just">
              <a:buFont typeface="Wingdings 2"/>
              <a:buChar char="P"/>
            </a:pPr>
            <a:endParaRPr lang="fr-FR" sz="2400" dirty="0"/>
          </a:p>
          <a:p>
            <a:pPr algn="just">
              <a:buFont typeface="Wingdings 2"/>
              <a:buChar char="P"/>
            </a:pPr>
            <a:endParaRPr lang="fr-FR" sz="2400" dirty="0"/>
          </a:p>
          <a:p>
            <a:pPr algn="just">
              <a:buFont typeface="Wingdings 2"/>
              <a:buChar char="P"/>
            </a:pPr>
            <a:r>
              <a:rPr lang="fr-FR" sz="2400" dirty="0">
                <a:solidFill>
                  <a:srgbClr val="FF0000"/>
                </a:solidFill>
              </a:rPr>
              <a:t> Quelle espèce: </a:t>
            </a:r>
            <a:r>
              <a:rPr lang="fr-FR" sz="2400" dirty="0"/>
              <a:t>indices à disposition pour identification</a:t>
            </a:r>
          </a:p>
          <a:p>
            <a:pPr algn="just">
              <a:buFont typeface="Wingdings 2"/>
              <a:buChar char="P"/>
            </a:pPr>
            <a:endParaRPr lang="fr-FR" sz="2400" dirty="0"/>
          </a:p>
          <a:p>
            <a:pPr algn="just"/>
            <a:endParaRPr lang="fr-FR" sz="2400" dirty="0"/>
          </a:p>
          <a:p>
            <a:pPr algn="just"/>
            <a:endParaRPr lang="fr-FR" sz="1400" dirty="0"/>
          </a:p>
          <a:p>
            <a:pPr algn="just">
              <a:buFont typeface="Wingdings 2"/>
              <a:buChar char="P"/>
            </a:pPr>
            <a:r>
              <a:rPr lang="fr-FR" sz="2400" dirty="0">
                <a:solidFill>
                  <a:srgbClr val="FF0000"/>
                </a:solidFill>
              </a:rPr>
              <a:t> Pourquoi ce problème: </a:t>
            </a:r>
            <a:r>
              <a:rPr lang="fr-FR" sz="2400" dirty="0"/>
              <a:t>abondance nourriture, négligence, site voisin est le problème, incompréhension biologie (nourriture/terrier)</a:t>
            </a: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pic>
        <p:nvPicPr>
          <p:cNvPr id="7" name="Picture 2" descr="C:\Users\r.lasseur\Desktop\TOXINNOV\PROJETS\BAYER\rat brun.jpg"/>
          <p:cNvPicPr>
            <a:picLocks noChangeAspect="1" noChangeArrowheads="1"/>
          </p:cNvPicPr>
          <p:nvPr/>
        </p:nvPicPr>
        <p:blipFill>
          <a:blip r:embed="rId2" cstate="print"/>
          <a:srcRect t="5556"/>
          <a:stretch>
            <a:fillRect/>
          </a:stretch>
        </p:blipFill>
        <p:spPr bwMode="auto">
          <a:xfrm>
            <a:off x="1187624" y="4365104"/>
            <a:ext cx="686194" cy="648072"/>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6634239" y="1484784"/>
            <a:ext cx="1512465" cy="1305422"/>
          </a:xfrm>
          <a:prstGeom prst="rect">
            <a:avLst/>
          </a:prstGeom>
          <a:noFill/>
          <a:ln w="9525">
            <a:noFill/>
            <a:miter lim="800000"/>
            <a:headEnd/>
            <a:tailEnd/>
          </a:ln>
          <a:effectLst/>
        </p:spPr>
      </p:pic>
      <p:pic>
        <p:nvPicPr>
          <p:cNvPr id="9" name="Picture 2" descr="C:\Users\r.lasseur\Desktop\TOXINNOV\PROJETS\BAYER\rat_noir_1.jpg"/>
          <p:cNvPicPr>
            <a:picLocks noChangeAspect="1" noChangeArrowheads="1"/>
          </p:cNvPicPr>
          <p:nvPr/>
        </p:nvPicPr>
        <p:blipFill>
          <a:blip r:embed="rId4" cstate="print"/>
          <a:srcRect/>
          <a:stretch>
            <a:fillRect/>
          </a:stretch>
        </p:blipFill>
        <p:spPr bwMode="auto">
          <a:xfrm>
            <a:off x="2051720" y="4365104"/>
            <a:ext cx="648072" cy="648072"/>
          </a:xfrm>
          <a:prstGeom prst="rect">
            <a:avLst/>
          </a:prstGeom>
          <a:noFill/>
        </p:spPr>
      </p:pic>
      <p:pic>
        <p:nvPicPr>
          <p:cNvPr id="10" name="Picture 3" descr="C:\Users\r.lasseur\Desktop\TOXINNOV\PROJETS\BAYER\souris grise.jpg"/>
          <p:cNvPicPr>
            <a:picLocks noChangeAspect="1" noChangeArrowheads="1"/>
          </p:cNvPicPr>
          <p:nvPr/>
        </p:nvPicPr>
        <p:blipFill>
          <a:blip r:embed="rId5" cstate="print"/>
          <a:srcRect/>
          <a:stretch>
            <a:fillRect/>
          </a:stretch>
        </p:blipFill>
        <p:spPr bwMode="auto">
          <a:xfrm>
            <a:off x="2843807" y="4365104"/>
            <a:ext cx="970167" cy="648072"/>
          </a:xfrm>
          <a:prstGeom prst="rect">
            <a:avLst/>
          </a:prstGeom>
          <a:noFill/>
        </p:spPr>
      </p:pic>
      <p:pic>
        <p:nvPicPr>
          <p:cNvPr id="11" name="Picture 4" descr="C:\Users\r.lasseur\Desktop\TOXINNOV\PROJETS\BAYER\traces rats bruns.jpg"/>
          <p:cNvPicPr>
            <a:picLocks noChangeAspect="1" noChangeArrowheads="1"/>
          </p:cNvPicPr>
          <p:nvPr/>
        </p:nvPicPr>
        <p:blipFill>
          <a:blip r:embed="rId6" cstate="print"/>
          <a:srcRect/>
          <a:stretch>
            <a:fillRect/>
          </a:stretch>
        </p:blipFill>
        <p:spPr bwMode="auto">
          <a:xfrm>
            <a:off x="3955540" y="4359567"/>
            <a:ext cx="976500" cy="653609"/>
          </a:xfrm>
          <a:prstGeom prst="rect">
            <a:avLst/>
          </a:prstGeom>
          <a:noFill/>
        </p:spPr>
      </p:pic>
      <p:pic>
        <p:nvPicPr>
          <p:cNvPr id="12" name="Picture 2" descr="C:\Users\r.lasseur\Desktop\TOXINNOV\PROJETS\BAYER\degats_rats.jpg"/>
          <p:cNvPicPr>
            <a:picLocks noChangeAspect="1" noChangeArrowheads="1"/>
          </p:cNvPicPr>
          <p:nvPr/>
        </p:nvPicPr>
        <p:blipFill>
          <a:blip r:embed="rId7" cstate="print"/>
          <a:srcRect l="1792" t="7135" r="63148" b="7135"/>
          <a:stretch>
            <a:fillRect/>
          </a:stretch>
        </p:blipFill>
        <p:spPr bwMode="auto">
          <a:xfrm>
            <a:off x="5076056" y="4392106"/>
            <a:ext cx="1008112" cy="693078"/>
          </a:xfrm>
          <a:prstGeom prst="rect">
            <a:avLst/>
          </a:prstGeom>
          <a:noFill/>
        </p:spPr>
      </p:pic>
      <p:pic>
        <p:nvPicPr>
          <p:cNvPr id="13" name="Picture 2" descr="C:\Users\r.lasseur\Desktop\TOXINNOV\PROJETS\BAYER\taille des crottes.jpg"/>
          <p:cNvPicPr>
            <a:picLocks noChangeAspect="1" noChangeArrowheads="1"/>
          </p:cNvPicPr>
          <p:nvPr/>
        </p:nvPicPr>
        <p:blipFill>
          <a:blip r:embed="rId8" cstate="print"/>
          <a:srcRect/>
          <a:stretch>
            <a:fillRect/>
          </a:stretch>
        </p:blipFill>
        <p:spPr bwMode="auto">
          <a:xfrm>
            <a:off x="6228184" y="4407114"/>
            <a:ext cx="1162288" cy="678070"/>
          </a:xfrm>
          <a:prstGeom prst="rect">
            <a:avLst/>
          </a:prstGeom>
          <a:noFill/>
        </p:spPr>
      </p:pic>
      <p:sp>
        <p:nvSpPr>
          <p:cNvPr id="15" name="ZoneTexte 14"/>
          <p:cNvSpPr txBox="1"/>
          <p:nvPr/>
        </p:nvSpPr>
        <p:spPr>
          <a:xfrm>
            <a:off x="-55578" y="35913"/>
            <a:ext cx="5226560" cy="584775"/>
          </a:xfrm>
          <a:prstGeom prst="rect">
            <a:avLst/>
          </a:prstGeom>
          <a:noFill/>
        </p:spPr>
        <p:txBody>
          <a:bodyPr wrap="none" rtlCol="0">
            <a:spAutoFit/>
          </a:bodyPr>
          <a:lstStyle/>
          <a:p>
            <a:pPr algn="ctr"/>
            <a:r>
              <a:rPr lang="fr-FR" sz="3200" dirty="0">
                <a:latin typeface="+mj-lt"/>
              </a:rPr>
              <a:t>6. Gérer les situations à risque</a:t>
            </a:r>
          </a:p>
        </p:txBody>
      </p:sp>
      <p:sp>
        <p:nvSpPr>
          <p:cNvPr id="2" name="Espace réservé de la date 1">
            <a:extLst>
              <a:ext uri="{FF2B5EF4-FFF2-40B4-BE49-F238E27FC236}">
                <a16:creationId xmlns="" xmlns:a16="http://schemas.microsoft.com/office/drawing/2014/main" id="{33927AD0-9D97-4D81-B83B-5C9B40467E48}"/>
              </a:ext>
            </a:extLst>
          </p:cNvPr>
          <p:cNvSpPr>
            <a:spLocks noGrp="1"/>
          </p:cNvSpPr>
          <p:nvPr>
            <p:ph type="dt" sz="half" idx="10"/>
          </p:nvPr>
        </p:nvSpPr>
        <p:spPr/>
        <p:txBody>
          <a:bodyPr/>
          <a:lstStyle/>
          <a:p>
            <a:fld id="{90331E9B-7335-456E-A937-C2E32F99CAD3}"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81D44A83-A025-40D2-B9DF-EF96E214010D}"/>
              </a:ext>
            </a:extLst>
          </p:cNvPr>
          <p:cNvSpPr>
            <a:spLocks noGrp="1"/>
          </p:cNvSpPr>
          <p:nvPr>
            <p:ph type="sldNum" sz="quarter" idx="12"/>
          </p:nvPr>
        </p:nvSpPr>
        <p:spPr/>
        <p:txBody>
          <a:bodyPr/>
          <a:lstStyle/>
          <a:p>
            <a:fld id="{8BA2FF6F-FEEF-4235-A332-D1B446A47BD9}" type="slidenum">
              <a:rPr lang="fr-FR" smtClean="0"/>
              <a:pPr/>
              <a:t>66</a:t>
            </a:fld>
            <a:endParaRPr lang="fr-FR"/>
          </a:p>
        </p:txBody>
      </p:sp>
    </p:spTree>
    <p:extLst>
      <p:ext uri="{BB962C8B-B14F-4D97-AF65-F5344CB8AC3E}">
        <p14:creationId xmlns:p14="http://schemas.microsoft.com/office/powerpoint/2010/main" val="1686813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nvSpPr>
        <p:spPr bwMode="auto">
          <a:xfrm>
            <a:off x="179388" y="239713"/>
            <a:ext cx="8707437" cy="533672"/>
          </a:xfrm>
          <a:prstGeom prst="rect">
            <a:avLst/>
          </a:prstGeom>
          <a:noFill/>
          <a:ln w="9525">
            <a:noFill/>
            <a:miter lim="800000"/>
            <a:headEnd/>
            <a:tailEnd/>
          </a:ln>
        </p:spPr>
        <p:txBody>
          <a:bodyPr lIns="0" tIns="0" rIns="0" bIns="0">
            <a:spAutoFit/>
          </a:bodyPr>
          <a:lstStyle/>
          <a:p>
            <a:pPr algn="ctr">
              <a:lnSpc>
                <a:spcPts val="4000"/>
              </a:lnSpc>
              <a:defRPr/>
            </a:pPr>
            <a:r>
              <a:rPr lang="fr-FR" sz="4400" b="1" dirty="0">
                <a:latin typeface="Calibri" pitchFamily="34" charset="0"/>
                <a:ea typeface="ＭＳ Ｐゴシック" pitchFamily="-112" charset="-128"/>
                <a:cs typeface="Arial" charset="0"/>
              </a:rPr>
              <a:t>Rongeurs et moyens de lutte</a:t>
            </a:r>
            <a:endParaRPr lang="fr-FR" sz="1500" dirty="0">
              <a:latin typeface="Calibri" pitchFamily="34" charset="0"/>
              <a:ea typeface="ＭＳ Ｐゴシック" pitchFamily="-112" charset="-128"/>
              <a:cs typeface="Arial" charset="0"/>
            </a:endParaRPr>
          </a:p>
        </p:txBody>
      </p:sp>
      <p:sp>
        <p:nvSpPr>
          <p:cNvPr id="4" name="ZoneTexte 3"/>
          <p:cNvSpPr txBox="1"/>
          <p:nvPr/>
        </p:nvSpPr>
        <p:spPr>
          <a:xfrm>
            <a:off x="755576" y="1628800"/>
            <a:ext cx="7128791" cy="4524315"/>
          </a:xfrm>
          <a:prstGeom prst="rect">
            <a:avLst/>
          </a:prstGeom>
          <a:noFill/>
        </p:spPr>
        <p:txBody>
          <a:bodyPr wrap="square" rtlCol="0">
            <a:spAutoFit/>
          </a:bodyPr>
          <a:lstStyle/>
          <a:p>
            <a:pPr marL="342900" indent="-342900">
              <a:lnSpc>
                <a:spcPct val="150000"/>
              </a:lnSpc>
              <a:buFont typeface="+mj-lt"/>
              <a:buAutoNum type="arabicPeriod"/>
            </a:pPr>
            <a:r>
              <a:rPr lang="fr-FR" dirty="0"/>
              <a:t>Biologie et comportement</a:t>
            </a:r>
          </a:p>
          <a:p>
            <a:pPr marL="342900" indent="-342900">
              <a:lnSpc>
                <a:spcPct val="150000"/>
              </a:lnSpc>
              <a:buFont typeface="+mj-lt"/>
              <a:buAutoNum type="arabicPeriod"/>
            </a:pPr>
            <a:r>
              <a:rPr lang="fr-FR" dirty="0"/>
              <a:t>Différents types de rongeurs</a:t>
            </a:r>
          </a:p>
          <a:p>
            <a:pPr marL="342900" indent="-342900">
              <a:lnSpc>
                <a:spcPct val="150000"/>
              </a:lnSpc>
              <a:buFont typeface="+mj-lt"/>
              <a:buAutoNum type="arabicPeriod"/>
            </a:pPr>
            <a:r>
              <a:rPr lang="fr-FR" dirty="0"/>
              <a:t>Pourquoi lutter contre les rongeurs ?</a:t>
            </a:r>
          </a:p>
          <a:p>
            <a:pPr marL="342900" indent="-342900">
              <a:lnSpc>
                <a:spcPct val="150000"/>
              </a:lnSpc>
              <a:buFont typeface="+mj-lt"/>
              <a:buAutoNum type="arabicPeriod"/>
            </a:pPr>
            <a:r>
              <a:rPr lang="fr-FR" dirty="0">
                <a:sym typeface="Wingdings 2"/>
              </a:rPr>
              <a:t>Pourquoi les AVK majoritaires dans la lutte anti rongeur ?</a:t>
            </a:r>
          </a:p>
          <a:p>
            <a:pPr marL="342900" indent="-342900">
              <a:lnSpc>
                <a:spcPct val="150000"/>
              </a:lnSpc>
              <a:buFont typeface="+mj-lt"/>
              <a:buAutoNum type="arabicPeriod"/>
            </a:pPr>
            <a:r>
              <a:rPr lang="fr-FR" dirty="0">
                <a:sym typeface="Wingdings 2"/>
              </a:rPr>
              <a:t>Notions de toxicité</a:t>
            </a:r>
          </a:p>
          <a:p>
            <a:pPr marL="342900" indent="-342900">
              <a:lnSpc>
                <a:spcPct val="150000"/>
              </a:lnSpc>
              <a:buFont typeface="+mj-lt"/>
              <a:buAutoNum type="arabicPeriod"/>
            </a:pPr>
            <a:r>
              <a:rPr lang="fr-FR" dirty="0">
                <a:sym typeface="Wingdings 2"/>
              </a:rPr>
              <a:t>Pourquoi les AVK majoritaires dans la lutte anti rongeur  (suite)?</a:t>
            </a:r>
          </a:p>
          <a:p>
            <a:pPr marL="342900" indent="-342900">
              <a:lnSpc>
                <a:spcPct val="150000"/>
              </a:lnSpc>
              <a:buFont typeface="+mj-lt"/>
              <a:buAutoNum type="arabicPeriod"/>
            </a:pPr>
            <a:r>
              <a:rPr lang="fr-FR" dirty="0" smtClean="0">
                <a:sym typeface="Wingdings 2"/>
              </a:rPr>
              <a:t>AVK </a:t>
            </a:r>
            <a:r>
              <a:rPr lang="fr-FR" dirty="0">
                <a:sym typeface="Wingdings 2"/>
              </a:rPr>
              <a:t>et accidents</a:t>
            </a:r>
          </a:p>
          <a:p>
            <a:pPr marL="342900" indent="-342900">
              <a:buFont typeface="+mj-lt"/>
              <a:buAutoNum type="arabicPeriod"/>
            </a:pPr>
            <a:r>
              <a:rPr lang="fr-FR" dirty="0">
                <a:sym typeface="Wingdings 2"/>
              </a:rPr>
              <a:t>Management des différentes situations à risque </a:t>
            </a:r>
            <a:br>
              <a:rPr lang="fr-FR" dirty="0">
                <a:sym typeface="Wingdings 2"/>
              </a:rPr>
            </a:br>
            <a:r>
              <a:rPr lang="fr-FR" dirty="0">
                <a:sym typeface="Wingdings 2"/>
              </a:rPr>
              <a:t>Rôle du professionnel et de la démarche diagnostique</a:t>
            </a:r>
          </a:p>
          <a:p>
            <a:pPr marL="342900" indent="-342900" algn="just">
              <a:lnSpc>
                <a:spcPct val="150000"/>
              </a:lnSpc>
              <a:buFont typeface="+mj-lt"/>
              <a:buAutoNum type="arabicPeriod"/>
            </a:pPr>
            <a:r>
              <a:rPr lang="fr-FR" dirty="0">
                <a:solidFill>
                  <a:srgbClr val="FF0000"/>
                </a:solidFill>
              </a:rPr>
              <a:t>Méthode de lutte non chimique</a:t>
            </a:r>
          </a:p>
          <a:p>
            <a:pPr algn="just"/>
            <a:endParaRPr lang="fr-FR" dirty="0">
              <a:sym typeface="Wingdings 2"/>
            </a:endParaRPr>
          </a:p>
          <a:p>
            <a:endParaRPr lang="fr-FR" dirty="0"/>
          </a:p>
        </p:txBody>
      </p:sp>
      <p:sp>
        <p:nvSpPr>
          <p:cNvPr id="2" name="Espace réservé de la date 1">
            <a:extLst>
              <a:ext uri="{FF2B5EF4-FFF2-40B4-BE49-F238E27FC236}">
                <a16:creationId xmlns="" xmlns:a16="http://schemas.microsoft.com/office/drawing/2014/main" id="{6ADF620F-7738-426A-9511-77B2E1B40668}"/>
              </a:ext>
            </a:extLst>
          </p:cNvPr>
          <p:cNvSpPr>
            <a:spLocks noGrp="1"/>
          </p:cNvSpPr>
          <p:nvPr>
            <p:ph type="dt" sz="half" idx="10"/>
          </p:nvPr>
        </p:nvSpPr>
        <p:spPr/>
        <p:txBody>
          <a:bodyPr/>
          <a:lstStyle/>
          <a:p>
            <a:fld id="{450A85C3-7704-4F30-8B0F-6F59383C6475}" type="datetime1">
              <a:rPr lang="fr-FR" smtClean="0"/>
              <a:t>24/10/2018</a:t>
            </a:fld>
            <a:endParaRPr lang="fr-FR"/>
          </a:p>
        </p:txBody>
      </p:sp>
      <p:sp>
        <p:nvSpPr>
          <p:cNvPr id="5" name="Espace réservé du numéro de diapositive 4">
            <a:extLst>
              <a:ext uri="{FF2B5EF4-FFF2-40B4-BE49-F238E27FC236}">
                <a16:creationId xmlns="" xmlns:a16="http://schemas.microsoft.com/office/drawing/2014/main" id="{4790F72C-1BE8-4676-9E5E-07679D76C9DA}"/>
              </a:ext>
            </a:extLst>
          </p:cNvPr>
          <p:cNvSpPr>
            <a:spLocks noGrp="1"/>
          </p:cNvSpPr>
          <p:nvPr>
            <p:ph type="sldNum" sz="quarter" idx="12"/>
          </p:nvPr>
        </p:nvSpPr>
        <p:spPr/>
        <p:txBody>
          <a:bodyPr/>
          <a:lstStyle/>
          <a:p>
            <a:fld id="{8BA2FF6F-FEEF-4235-A332-D1B446A47BD9}" type="slidenum">
              <a:rPr lang="fr-FR" smtClean="0"/>
              <a:pPr/>
              <a:t>67</a:t>
            </a:fld>
            <a:endParaRPr lang="fr-FR"/>
          </a:p>
        </p:txBody>
      </p:sp>
    </p:spTree>
    <p:extLst>
      <p:ext uri="{BB962C8B-B14F-4D97-AF65-F5344CB8AC3E}">
        <p14:creationId xmlns:p14="http://schemas.microsoft.com/office/powerpoint/2010/main" val="18232911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3" name="Sous-titre 2"/>
          <p:cNvSpPr>
            <a:spLocks noGrp="1"/>
          </p:cNvSpPr>
          <p:nvPr>
            <p:ph idx="1"/>
          </p:nvPr>
        </p:nvSpPr>
        <p:spPr/>
        <p:txBody>
          <a:bodyPr>
            <a:normAutofit fontScale="92500" lnSpcReduction="10000"/>
          </a:bodyPr>
          <a:lstStyle/>
          <a:p>
            <a:pPr>
              <a:buFont typeface="Wingdings" pitchFamily="2" charset="2"/>
              <a:buChar char="Ø"/>
            </a:pPr>
            <a:r>
              <a:rPr lang="fr-FR" sz="3600" dirty="0">
                <a:latin typeface="+mj-lt"/>
                <a:ea typeface="+mj-ea"/>
                <a:cs typeface="+mj-cs"/>
              </a:rPr>
              <a:t>Plaque de glu :</a:t>
            </a:r>
          </a:p>
          <a:p>
            <a:pPr>
              <a:buFont typeface="Wingdings" pitchFamily="2" charset="2"/>
              <a:buChar char="Ø"/>
            </a:pPr>
            <a:endParaRPr lang="fr-FR" sz="3600" dirty="0">
              <a:latin typeface="+mj-lt"/>
              <a:ea typeface="+mj-ea"/>
              <a:cs typeface="+mj-cs"/>
            </a:endParaRPr>
          </a:p>
          <a:p>
            <a:pPr>
              <a:buNone/>
            </a:pPr>
            <a:r>
              <a:rPr lang="fr-FR" sz="3600" dirty="0">
                <a:latin typeface="+mj-lt"/>
                <a:ea typeface="+mj-ea"/>
                <a:cs typeface="+mj-cs"/>
              </a:rPr>
              <a:t>Rat: adhérence 180g/cm2</a:t>
            </a:r>
          </a:p>
          <a:p>
            <a:pPr>
              <a:buNone/>
            </a:pPr>
            <a:r>
              <a:rPr lang="fr-FR" sz="3600" dirty="0">
                <a:latin typeface="+mj-lt"/>
                <a:ea typeface="+mj-ea"/>
                <a:cs typeface="+mj-cs"/>
              </a:rPr>
              <a:t>Souris: </a:t>
            </a:r>
            <a:r>
              <a:rPr lang="fr-FR" sz="3600" dirty="0"/>
              <a:t>adhérence </a:t>
            </a:r>
            <a:r>
              <a:rPr lang="fr-FR" sz="3600" dirty="0">
                <a:latin typeface="+mj-lt"/>
                <a:ea typeface="+mj-ea"/>
                <a:cs typeface="+mj-cs"/>
              </a:rPr>
              <a:t>130g/cm2</a:t>
            </a:r>
          </a:p>
          <a:p>
            <a:pPr>
              <a:buNone/>
            </a:pPr>
            <a:endParaRPr lang="fr-FR" sz="3600" dirty="0">
              <a:latin typeface="+mj-lt"/>
              <a:ea typeface="+mj-ea"/>
              <a:cs typeface="+mj-cs"/>
            </a:endParaRPr>
          </a:p>
          <a:p>
            <a:pPr>
              <a:buNone/>
            </a:pPr>
            <a:r>
              <a:rPr lang="fr-FR" sz="3600" dirty="0">
                <a:latin typeface="+mj-lt"/>
                <a:ea typeface="+mj-ea"/>
                <a:cs typeface="+mj-cs"/>
              </a:rPr>
              <a:t>Socle plastique en IAA</a:t>
            </a:r>
          </a:p>
          <a:p>
            <a:pPr>
              <a:buNone/>
            </a:pPr>
            <a:r>
              <a:rPr lang="fr-FR" sz="3600" dirty="0"/>
              <a:t>Positionnement des plaques contre un mur</a:t>
            </a:r>
          </a:p>
          <a:p>
            <a:pPr>
              <a:buNone/>
            </a:pPr>
            <a:r>
              <a:rPr lang="fr-FR" sz="3600" dirty="0"/>
              <a:t>Tt les 50cm à 70 cm</a:t>
            </a:r>
          </a:p>
          <a:p>
            <a:pPr>
              <a:buNone/>
            </a:pPr>
            <a:endParaRPr lang="fr-FR" sz="3600" dirty="0">
              <a:latin typeface="+mj-lt"/>
              <a:ea typeface="+mj-ea"/>
              <a:cs typeface="+mj-cs"/>
            </a:endParaRPr>
          </a:p>
        </p:txBody>
      </p:sp>
      <p:pic>
        <p:nvPicPr>
          <p:cNvPr id="109570" name="Picture 2" descr="http://csimg.leguide.com/srv/FR/29046888104/T/150x150/C/FFFFFF/url/anti-rats-et-souris-a-glu.jpg"/>
          <p:cNvPicPr>
            <a:picLocks noChangeAspect="1" noChangeArrowheads="1"/>
          </p:cNvPicPr>
          <p:nvPr/>
        </p:nvPicPr>
        <p:blipFill>
          <a:blip r:embed="rId2" cstate="print"/>
          <a:srcRect/>
          <a:stretch>
            <a:fillRect/>
          </a:stretch>
        </p:blipFill>
        <p:spPr bwMode="auto">
          <a:xfrm>
            <a:off x="6660232" y="1484784"/>
            <a:ext cx="1428750" cy="1428750"/>
          </a:xfrm>
          <a:prstGeom prst="rect">
            <a:avLst/>
          </a:prstGeom>
          <a:noFill/>
        </p:spPr>
      </p:pic>
      <p:sp>
        <p:nvSpPr>
          <p:cNvPr id="2" name="Espace réservé de la date 1">
            <a:extLst>
              <a:ext uri="{FF2B5EF4-FFF2-40B4-BE49-F238E27FC236}">
                <a16:creationId xmlns="" xmlns:a16="http://schemas.microsoft.com/office/drawing/2014/main" id="{74C3CF5E-4DCE-4861-8069-4C76FE4CDBD4}"/>
              </a:ext>
            </a:extLst>
          </p:cNvPr>
          <p:cNvSpPr>
            <a:spLocks noGrp="1"/>
          </p:cNvSpPr>
          <p:nvPr>
            <p:ph type="dt" sz="half" idx="10"/>
          </p:nvPr>
        </p:nvSpPr>
        <p:spPr/>
        <p:txBody>
          <a:bodyPr/>
          <a:lstStyle/>
          <a:p>
            <a:fld id="{562CD23F-3F11-449B-9832-1EAE5A7D2EE6}"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FE20C055-FEC8-49AC-8768-2C20788395B4}"/>
              </a:ext>
            </a:extLst>
          </p:cNvPr>
          <p:cNvSpPr>
            <a:spLocks noGrp="1"/>
          </p:cNvSpPr>
          <p:nvPr>
            <p:ph type="sldNum" sz="quarter" idx="12"/>
          </p:nvPr>
        </p:nvSpPr>
        <p:spPr/>
        <p:txBody>
          <a:bodyPr/>
          <a:lstStyle/>
          <a:p>
            <a:fld id="{8BA2FF6F-FEEF-4235-A332-D1B446A47BD9}" type="slidenum">
              <a:rPr lang="fr-FR" smtClean="0"/>
              <a:pPr/>
              <a:t>68</a:t>
            </a:fld>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1" descr="Piège à glu défilmage.jpg"/>
          <p:cNvPicPr>
            <a:picLocks noChangeAspect="1"/>
          </p:cNvPicPr>
          <p:nvPr/>
        </p:nvPicPr>
        <p:blipFill>
          <a:blip r:embed="rId2" cstate="print"/>
          <a:srcRect/>
          <a:stretch>
            <a:fillRect/>
          </a:stretch>
        </p:blipFill>
        <p:spPr bwMode="auto">
          <a:xfrm>
            <a:off x="2143125" y="2071688"/>
            <a:ext cx="5048250" cy="2771775"/>
          </a:xfrm>
          <a:prstGeom prst="rect">
            <a:avLst/>
          </a:prstGeom>
          <a:noFill/>
          <a:ln w="9525">
            <a:noFill/>
            <a:miter lim="800000"/>
            <a:headEnd/>
            <a:tailEnd/>
          </a:ln>
        </p:spPr>
      </p:pic>
      <p:sp>
        <p:nvSpPr>
          <p:cNvPr id="12291" name="Titre 2"/>
          <p:cNvSpPr>
            <a:spLocks noGrp="1"/>
          </p:cNvSpPr>
          <p:nvPr>
            <p:ph type="title"/>
          </p:nvPr>
        </p:nvSpPr>
        <p:spPr/>
        <p:txBody>
          <a:bodyPr/>
          <a:lstStyle/>
          <a:p>
            <a:pPr eaLnBrk="1" hangingPunct="1"/>
            <a:r>
              <a:rPr lang="fr-FR" altLang="fr-FR"/>
              <a:t>Plaques de glu</a:t>
            </a:r>
          </a:p>
        </p:txBody>
      </p:sp>
      <p:sp>
        <p:nvSpPr>
          <p:cNvPr id="2" name="Espace réservé du numéro de diapositive 1"/>
          <p:cNvSpPr>
            <a:spLocks noGrp="1"/>
          </p:cNvSpPr>
          <p:nvPr>
            <p:ph type="sldNum" sz="quarter" idx="11"/>
          </p:nvPr>
        </p:nvSpPr>
        <p:spPr/>
        <p:txBody>
          <a:bodyPr/>
          <a:lstStyle/>
          <a:p>
            <a:pPr>
              <a:defRPr/>
            </a:pPr>
            <a:fld id="{E78C4BD5-A6CA-48C6-B01B-521253A92C77}" type="slidenum">
              <a:rPr lang="fr-FR" smtClean="0"/>
              <a:pPr>
                <a:defRPr/>
              </a:pPr>
              <a:t>69</a:t>
            </a:fld>
            <a:endParaRPr lang="fr-FR"/>
          </a:p>
        </p:txBody>
      </p:sp>
      <p:sp>
        <p:nvSpPr>
          <p:cNvPr id="3" name="Espace réservé de la date 2">
            <a:extLst>
              <a:ext uri="{FF2B5EF4-FFF2-40B4-BE49-F238E27FC236}">
                <a16:creationId xmlns="" xmlns:a16="http://schemas.microsoft.com/office/drawing/2014/main" id="{30BD3C07-81AB-4B4E-A85C-51E29DE7F423}"/>
              </a:ext>
            </a:extLst>
          </p:cNvPr>
          <p:cNvSpPr>
            <a:spLocks noGrp="1"/>
          </p:cNvSpPr>
          <p:nvPr>
            <p:ph type="dt" sz="half" idx="10"/>
          </p:nvPr>
        </p:nvSpPr>
        <p:spPr/>
        <p:txBody>
          <a:bodyPr/>
          <a:lstStyle/>
          <a:p>
            <a:fld id="{CE732EB4-B8B5-4012-AF09-64CEDE4C8658}" type="datetime1">
              <a:rPr lang="fr-FR" smtClean="0"/>
              <a:t>24/10/2018</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764" y="997929"/>
            <a:ext cx="4698268" cy="7602081"/>
          </a:xfrm>
          <a:prstGeom prst="rect">
            <a:avLst/>
          </a:prstGeom>
        </p:spPr>
        <p:txBody>
          <a:bodyPr wrap="square">
            <a:spAutoFit/>
          </a:bodyPr>
          <a:lstStyle/>
          <a:p>
            <a:pPr marL="342900" indent="-342900">
              <a:buFont typeface="Arial" panose="020B0604020202020204" pitchFamily="34" charset="0"/>
              <a:buChar char="•"/>
            </a:pPr>
            <a:r>
              <a:rPr lang="fr-FR" sz="2400" dirty="0"/>
              <a:t> </a:t>
            </a:r>
            <a:r>
              <a:rPr lang="fr-FR" sz="2400" b="1" dirty="0"/>
              <a:t>Les rongeurs </a:t>
            </a:r>
            <a:r>
              <a:rPr lang="fr-FR" sz="2400" b="1" u="sng" dirty="0"/>
              <a:t>commensaux</a:t>
            </a:r>
            <a:r>
              <a:rPr lang="fr-FR" sz="2400" b="1" dirty="0"/>
              <a:t> </a:t>
            </a:r>
          </a:p>
          <a:p>
            <a:r>
              <a:rPr lang="fr-FR" sz="2400" b="1" dirty="0"/>
              <a:t>      anthropophiles</a:t>
            </a:r>
          </a:p>
          <a:p>
            <a:pPr algn="just"/>
            <a:r>
              <a:rPr lang="fr-FR" sz="1600" b="1" dirty="0"/>
              <a:t>Commensalisme : </a:t>
            </a:r>
            <a:r>
              <a:rPr lang="fr-FR" sz="1600" b="1" dirty="0" err="1"/>
              <a:t>assoc</a:t>
            </a:r>
            <a:r>
              <a:rPr lang="fr-FR" sz="1600" b="1" dirty="0"/>
              <a:t> de 2 esp.  </a:t>
            </a:r>
            <a:r>
              <a:rPr lang="fr-FR" sz="1600" b="1" dirty="0" err="1"/>
              <a:t>dt</a:t>
            </a:r>
            <a:r>
              <a:rPr lang="fr-FR" sz="1600" b="1" dirty="0"/>
              <a:t> l’une profite </a:t>
            </a:r>
          </a:p>
          <a:p>
            <a:pPr algn="just"/>
            <a:r>
              <a:rPr lang="fr-FR" sz="1600" b="1" dirty="0"/>
              <a:t>des aliments de l’autre sans toutefois lui nuire</a:t>
            </a:r>
          </a:p>
          <a:p>
            <a:endParaRPr lang="fr-FR" sz="1600" b="1" dirty="0"/>
          </a:p>
          <a:p>
            <a:pPr lvl="1">
              <a:buFont typeface="Wingdings 2"/>
              <a:buChar char="P"/>
            </a:pPr>
            <a:r>
              <a:rPr lang="fr-FR" sz="2400" dirty="0"/>
              <a:t> la souris grise (</a:t>
            </a:r>
            <a:r>
              <a:rPr lang="fr-FR" sz="2400" i="1" dirty="0"/>
              <a:t>Mus </a:t>
            </a:r>
            <a:r>
              <a:rPr lang="fr-FR" sz="2400" i="1" dirty="0" err="1"/>
              <a:t>musculus</a:t>
            </a:r>
            <a:r>
              <a:rPr lang="fr-FR" sz="2400" i="1" dirty="0"/>
              <a:t>)</a:t>
            </a:r>
          </a:p>
          <a:p>
            <a:pPr lvl="1">
              <a:buFont typeface="Wingdings 2"/>
              <a:buChar char="P"/>
            </a:pPr>
            <a:r>
              <a:rPr lang="fr-FR" sz="2400" dirty="0"/>
              <a:t> le rat noir (</a:t>
            </a:r>
            <a:r>
              <a:rPr lang="fr-FR" sz="2400" i="1" dirty="0" err="1"/>
              <a:t>Rattus</a:t>
            </a:r>
            <a:r>
              <a:rPr lang="fr-FR" sz="2400" i="1" dirty="0"/>
              <a:t> </a:t>
            </a:r>
            <a:r>
              <a:rPr lang="fr-FR" sz="2400" i="1" dirty="0" err="1"/>
              <a:t>rattus</a:t>
            </a:r>
            <a:r>
              <a:rPr lang="fr-FR" sz="2400" dirty="0"/>
              <a:t>)</a:t>
            </a:r>
          </a:p>
          <a:p>
            <a:pPr lvl="2"/>
            <a:r>
              <a:rPr lang="fr-FR" sz="2400" i="1" dirty="0"/>
              <a:t>	</a:t>
            </a:r>
            <a:r>
              <a:rPr lang="fr-FR" sz="2400" dirty="0"/>
              <a:t>rat des greniers</a:t>
            </a:r>
          </a:p>
          <a:p>
            <a:pPr lvl="1">
              <a:buFont typeface="Wingdings 2"/>
              <a:buChar char="P"/>
            </a:pPr>
            <a:r>
              <a:rPr lang="fr-FR" sz="2400" dirty="0"/>
              <a:t> le rat brun (</a:t>
            </a:r>
            <a:r>
              <a:rPr lang="fr-FR" sz="2400" i="1" dirty="0" err="1"/>
              <a:t>Rattus</a:t>
            </a:r>
            <a:r>
              <a:rPr lang="fr-FR" sz="2400" i="1" dirty="0"/>
              <a:t> </a:t>
            </a:r>
            <a:r>
              <a:rPr lang="fr-FR" sz="2400" i="1" dirty="0" err="1"/>
              <a:t>norvegicus</a:t>
            </a:r>
            <a:r>
              <a:rPr lang="fr-FR" sz="2400" dirty="0"/>
              <a:t>)</a:t>
            </a:r>
          </a:p>
          <a:p>
            <a:pPr lvl="2"/>
            <a:r>
              <a:rPr lang="fr-FR" sz="2400" dirty="0"/>
              <a:t>	rat d’égout</a:t>
            </a:r>
          </a:p>
          <a:p>
            <a:pPr algn="just">
              <a:buFont typeface="Wingdings 2"/>
              <a:buChar char="P"/>
            </a:pPr>
            <a:endParaRPr lang="fr-FR" sz="2400" dirty="0"/>
          </a:p>
          <a:p>
            <a:pPr algn="just">
              <a:buFont typeface="Wingdings 2"/>
              <a:buChar char="P"/>
            </a:pPr>
            <a:r>
              <a:rPr lang="fr-FR" sz="2400" dirty="0"/>
              <a:t> </a:t>
            </a:r>
            <a:r>
              <a:rPr lang="fr-FR" sz="2000" dirty="0"/>
              <a:t>Se nourrissent de tous les résidus </a:t>
            </a:r>
          </a:p>
          <a:p>
            <a:pPr algn="just"/>
            <a:r>
              <a:rPr lang="fr-FR" sz="2000" dirty="0"/>
              <a:t>de notre activité</a:t>
            </a:r>
          </a:p>
          <a:p>
            <a:pPr algn="just"/>
            <a:endParaRPr lang="fr-FR" sz="2000" dirty="0"/>
          </a:p>
          <a:p>
            <a:pPr algn="just">
              <a:buFont typeface="Wingdings 2"/>
              <a:buChar char="P"/>
            </a:pPr>
            <a:r>
              <a:rPr lang="fr-FR" sz="2000" dirty="0"/>
              <a:t> vivent tous à proximité de nous !</a:t>
            </a:r>
          </a:p>
          <a:p>
            <a:pPr algn="just"/>
            <a:endParaRPr lang="fr-FR" sz="2400" dirty="0"/>
          </a:p>
          <a:p>
            <a:pPr algn="just"/>
            <a:r>
              <a:rPr lang="fr-FR" sz="2000" b="1" dirty="0"/>
              <a:t>« l’Homme leur offre le gîte et le couvert »</a:t>
            </a: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pic>
        <p:nvPicPr>
          <p:cNvPr id="7" name="Picture 4" descr="Copie de Photo 029"/>
          <p:cNvPicPr>
            <a:picLocks noChangeAspect="1" noChangeArrowheads="1"/>
          </p:cNvPicPr>
          <p:nvPr/>
        </p:nvPicPr>
        <p:blipFill>
          <a:blip r:embed="rId2" cstate="print"/>
          <a:srcRect/>
          <a:stretch>
            <a:fillRect/>
          </a:stretch>
        </p:blipFill>
        <p:spPr bwMode="auto">
          <a:xfrm>
            <a:off x="4860032" y="770171"/>
            <a:ext cx="4427984" cy="6087829"/>
          </a:xfrm>
          <a:prstGeom prst="rect">
            <a:avLst/>
          </a:prstGeom>
          <a:noFill/>
        </p:spPr>
      </p:pic>
      <p:sp>
        <p:nvSpPr>
          <p:cNvPr id="6" name="ZoneTexte 5"/>
          <p:cNvSpPr txBox="1"/>
          <p:nvPr/>
        </p:nvSpPr>
        <p:spPr>
          <a:xfrm>
            <a:off x="637279" y="19116"/>
            <a:ext cx="6256201" cy="646331"/>
          </a:xfrm>
          <a:prstGeom prst="rect">
            <a:avLst/>
          </a:prstGeom>
          <a:noFill/>
        </p:spPr>
        <p:txBody>
          <a:bodyPr wrap="none" rtlCol="0">
            <a:spAutoFit/>
          </a:bodyPr>
          <a:lstStyle/>
          <a:p>
            <a:pPr algn="ctr"/>
            <a:r>
              <a:rPr lang="fr-FR" sz="3600" dirty="0">
                <a:latin typeface="+mj-lt"/>
              </a:rPr>
              <a:t>2. Les rongeurs : différents types</a:t>
            </a:r>
          </a:p>
        </p:txBody>
      </p:sp>
      <p:sp>
        <p:nvSpPr>
          <p:cNvPr id="2" name="Flèche : angle droit 1"/>
          <p:cNvSpPr/>
          <p:nvPr/>
        </p:nvSpPr>
        <p:spPr>
          <a:xfrm rot="5400000">
            <a:off x="1727684" y="3969060"/>
            <a:ext cx="324036" cy="2520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angle droit 7"/>
          <p:cNvSpPr/>
          <p:nvPr/>
        </p:nvSpPr>
        <p:spPr>
          <a:xfrm rot="5400000">
            <a:off x="1727684" y="3261220"/>
            <a:ext cx="324036" cy="2520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 xmlns:a16="http://schemas.microsoft.com/office/drawing/2014/main" id="{F2742679-860F-4E17-A1C4-85687A378DCF}"/>
              </a:ext>
            </a:extLst>
          </p:cNvPr>
          <p:cNvSpPr>
            <a:spLocks noGrp="1"/>
          </p:cNvSpPr>
          <p:nvPr>
            <p:ph type="dt" sz="half" idx="10"/>
          </p:nvPr>
        </p:nvSpPr>
        <p:spPr/>
        <p:txBody>
          <a:bodyPr/>
          <a:lstStyle/>
          <a:p>
            <a:fld id="{9F442B63-9C2E-44BE-9377-5329D752A6AE}" type="datetime1">
              <a:rPr lang="fr-FR" smtClean="0"/>
              <a:t>24/10/2018</a:t>
            </a:fld>
            <a:endParaRPr lang="fr-FR"/>
          </a:p>
        </p:txBody>
      </p:sp>
      <p:sp>
        <p:nvSpPr>
          <p:cNvPr id="9" name="Espace réservé du numéro de diapositive 8">
            <a:extLst>
              <a:ext uri="{FF2B5EF4-FFF2-40B4-BE49-F238E27FC236}">
                <a16:creationId xmlns="" xmlns:a16="http://schemas.microsoft.com/office/drawing/2014/main" id="{0E4A404E-1A61-4BA5-A25E-20884DC324DB}"/>
              </a:ext>
            </a:extLst>
          </p:cNvPr>
          <p:cNvSpPr>
            <a:spLocks noGrp="1"/>
          </p:cNvSpPr>
          <p:nvPr>
            <p:ph type="sldNum" sz="quarter" idx="12"/>
          </p:nvPr>
        </p:nvSpPr>
        <p:spPr/>
        <p:txBody>
          <a:bodyPr/>
          <a:lstStyle/>
          <a:p>
            <a:fld id="{8BA2FF6F-FEEF-4235-A332-D1B446A47BD9}" type="slidenum">
              <a:rPr lang="fr-FR" smtClean="0"/>
              <a:pPr/>
              <a:t>7</a:t>
            </a:fld>
            <a:endParaRPr lang="fr-FR"/>
          </a:p>
        </p:txBody>
      </p:sp>
    </p:spTree>
    <p:extLst>
      <p:ext uri="{BB962C8B-B14F-4D97-AF65-F5344CB8AC3E}">
        <p14:creationId xmlns:p14="http://schemas.microsoft.com/office/powerpoint/2010/main" val="634039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82563" y="258763"/>
            <a:ext cx="8610600" cy="1066800"/>
          </a:xfrm>
        </p:spPr>
        <p:txBody>
          <a:bodyPr/>
          <a:lstStyle/>
          <a:p>
            <a:r>
              <a:rPr lang="fr-FR" altLang="fr-FR"/>
              <a:t>Différentes sortes</a:t>
            </a:r>
          </a:p>
        </p:txBody>
      </p:sp>
      <p:pic>
        <p:nvPicPr>
          <p:cNvPr id="13315" name="Image 2" descr="Piège à glu sur place 2.jpg"/>
          <p:cNvPicPr>
            <a:picLocks noChangeAspect="1"/>
          </p:cNvPicPr>
          <p:nvPr/>
        </p:nvPicPr>
        <p:blipFill>
          <a:blip r:embed="rId2" cstate="print"/>
          <a:srcRect/>
          <a:stretch>
            <a:fillRect/>
          </a:stretch>
        </p:blipFill>
        <p:spPr bwMode="auto">
          <a:xfrm>
            <a:off x="395288" y="1905000"/>
            <a:ext cx="2384425" cy="1787525"/>
          </a:xfrm>
          <a:prstGeom prst="rect">
            <a:avLst/>
          </a:prstGeom>
          <a:noFill/>
          <a:ln w="9525">
            <a:noFill/>
            <a:miter lim="800000"/>
            <a:headEnd/>
            <a:tailEnd/>
          </a:ln>
        </p:spPr>
      </p:pic>
      <p:pic>
        <p:nvPicPr>
          <p:cNvPr id="13316" name="Image 3" descr="Piège à glu sur place 4.jpg"/>
          <p:cNvPicPr>
            <a:picLocks noChangeAspect="1"/>
          </p:cNvPicPr>
          <p:nvPr/>
        </p:nvPicPr>
        <p:blipFill>
          <a:blip r:embed="rId3" cstate="print"/>
          <a:srcRect/>
          <a:stretch>
            <a:fillRect/>
          </a:stretch>
        </p:blipFill>
        <p:spPr bwMode="auto">
          <a:xfrm>
            <a:off x="3648075" y="2262188"/>
            <a:ext cx="2568575" cy="1612900"/>
          </a:xfrm>
          <a:prstGeom prst="rect">
            <a:avLst/>
          </a:prstGeom>
          <a:noFill/>
          <a:ln w="9525">
            <a:noFill/>
            <a:miter lim="800000"/>
            <a:headEnd/>
            <a:tailEnd/>
          </a:ln>
        </p:spPr>
      </p:pic>
      <p:pic>
        <p:nvPicPr>
          <p:cNvPr id="13317" name="Picture 2"/>
          <p:cNvPicPr>
            <a:picLocks noChangeAspect="1" noChangeArrowheads="1"/>
          </p:cNvPicPr>
          <p:nvPr/>
        </p:nvPicPr>
        <p:blipFill>
          <a:blip r:embed="rId4" cstate="print"/>
          <a:srcRect/>
          <a:stretch>
            <a:fillRect/>
          </a:stretch>
        </p:blipFill>
        <p:spPr bwMode="auto">
          <a:xfrm>
            <a:off x="395288" y="4652963"/>
            <a:ext cx="1905000" cy="1428750"/>
          </a:xfrm>
          <a:prstGeom prst="rect">
            <a:avLst/>
          </a:prstGeom>
          <a:noFill/>
          <a:ln w="9525">
            <a:noFill/>
            <a:miter lim="800000"/>
            <a:headEnd/>
            <a:tailEnd/>
          </a:ln>
          <a:effectLst/>
        </p:spPr>
      </p:pic>
      <p:pic>
        <p:nvPicPr>
          <p:cNvPr id="13318" name="Picture 3"/>
          <p:cNvPicPr>
            <a:picLocks noChangeAspect="1" noChangeArrowheads="1"/>
          </p:cNvPicPr>
          <p:nvPr/>
        </p:nvPicPr>
        <p:blipFill>
          <a:blip r:embed="rId5" cstate="print"/>
          <a:srcRect/>
          <a:stretch>
            <a:fillRect/>
          </a:stretch>
        </p:blipFill>
        <p:spPr bwMode="auto">
          <a:xfrm>
            <a:off x="6921500" y="1484313"/>
            <a:ext cx="1905000" cy="1209675"/>
          </a:xfrm>
          <a:prstGeom prst="rect">
            <a:avLst/>
          </a:prstGeom>
          <a:noFill/>
          <a:ln w="9525">
            <a:noFill/>
            <a:miter lim="800000"/>
            <a:headEnd/>
            <a:tailEnd/>
          </a:ln>
          <a:effectLst/>
        </p:spPr>
      </p:pic>
      <p:pic>
        <p:nvPicPr>
          <p:cNvPr id="13319" name="Picture 4"/>
          <p:cNvPicPr>
            <a:picLocks noChangeAspect="1" noChangeArrowheads="1"/>
          </p:cNvPicPr>
          <p:nvPr/>
        </p:nvPicPr>
        <p:blipFill>
          <a:blip r:embed="rId6" cstate="print"/>
          <a:srcRect/>
          <a:stretch>
            <a:fillRect/>
          </a:stretch>
        </p:blipFill>
        <p:spPr bwMode="auto">
          <a:xfrm>
            <a:off x="3276600" y="4692650"/>
            <a:ext cx="2940050" cy="1690688"/>
          </a:xfrm>
          <a:prstGeom prst="rect">
            <a:avLst/>
          </a:prstGeom>
          <a:noFill/>
          <a:ln w="9525">
            <a:noFill/>
            <a:miter lim="800000"/>
            <a:headEnd/>
            <a:tailEnd/>
          </a:ln>
          <a:effectLst/>
        </p:spPr>
      </p:pic>
      <p:pic>
        <p:nvPicPr>
          <p:cNvPr id="13320" name="Picture 5"/>
          <p:cNvPicPr>
            <a:picLocks noChangeAspect="1" noChangeArrowheads="1"/>
          </p:cNvPicPr>
          <p:nvPr/>
        </p:nvPicPr>
        <p:blipFill>
          <a:blip r:embed="rId7" cstate="print"/>
          <a:srcRect/>
          <a:stretch>
            <a:fillRect/>
          </a:stretch>
        </p:blipFill>
        <p:spPr bwMode="auto">
          <a:xfrm>
            <a:off x="6861175" y="3644900"/>
            <a:ext cx="1905000" cy="1457325"/>
          </a:xfrm>
          <a:prstGeom prst="rect">
            <a:avLst/>
          </a:prstGeom>
          <a:noFill/>
          <a:ln w="9525">
            <a:noFill/>
            <a:miter lim="800000"/>
            <a:headEnd/>
            <a:tailEnd/>
          </a:ln>
          <a:effectLst/>
        </p:spPr>
      </p:pic>
      <p:sp>
        <p:nvSpPr>
          <p:cNvPr id="2" name="Espace réservé du numéro de diapositive 1"/>
          <p:cNvSpPr>
            <a:spLocks noGrp="1"/>
          </p:cNvSpPr>
          <p:nvPr>
            <p:ph type="sldNum" sz="quarter" idx="11"/>
          </p:nvPr>
        </p:nvSpPr>
        <p:spPr/>
        <p:txBody>
          <a:bodyPr/>
          <a:lstStyle/>
          <a:p>
            <a:pPr>
              <a:defRPr/>
            </a:pPr>
            <a:fld id="{41A77A2F-5A35-41D6-BBA4-B9FF565B2B62}" type="slidenum">
              <a:rPr lang="fr-FR" smtClean="0"/>
              <a:pPr>
                <a:defRPr/>
              </a:pPr>
              <a:t>70</a:t>
            </a:fld>
            <a:endParaRPr lang="fr-FR"/>
          </a:p>
        </p:txBody>
      </p:sp>
      <p:sp>
        <p:nvSpPr>
          <p:cNvPr id="3" name="Espace réservé de la date 2">
            <a:extLst>
              <a:ext uri="{FF2B5EF4-FFF2-40B4-BE49-F238E27FC236}">
                <a16:creationId xmlns="" xmlns:a16="http://schemas.microsoft.com/office/drawing/2014/main" id="{099E2138-60FD-4CD9-9629-59AAC3901E79}"/>
              </a:ext>
            </a:extLst>
          </p:cNvPr>
          <p:cNvSpPr>
            <a:spLocks noGrp="1"/>
          </p:cNvSpPr>
          <p:nvPr>
            <p:ph type="dt" sz="half" idx="10"/>
          </p:nvPr>
        </p:nvSpPr>
        <p:spPr/>
        <p:txBody>
          <a:bodyPr/>
          <a:lstStyle/>
          <a:p>
            <a:fld id="{125517CC-110C-4D88-BDD5-E89B458C3C20}" type="datetime1">
              <a:rPr lang="fr-FR" smtClean="0"/>
              <a:t>24/10/2018</a:t>
            </a:fld>
            <a:endParaRPr lang="fr-F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304800" y="44450"/>
            <a:ext cx="8610600" cy="1066800"/>
          </a:xfrm>
        </p:spPr>
        <p:txBody>
          <a:bodyPr/>
          <a:lstStyle/>
          <a:p>
            <a:pPr eaLnBrk="1" hangingPunct="1"/>
            <a:r>
              <a:rPr lang="fr-FR" altLang="fr-FR"/>
              <a:t>Milieux humides</a:t>
            </a:r>
          </a:p>
        </p:txBody>
      </p:sp>
      <p:pic>
        <p:nvPicPr>
          <p:cNvPr id="14339" name="Image 2" descr="Piège à glu sur place 2.jpg"/>
          <p:cNvPicPr>
            <a:picLocks noChangeAspect="1"/>
          </p:cNvPicPr>
          <p:nvPr/>
        </p:nvPicPr>
        <p:blipFill>
          <a:blip r:embed="rId2" cstate="print"/>
          <a:srcRect/>
          <a:stretch>
            <a:fillRect/>
          </a:stretch>
        </p:blipFill>
        <p:spPr bwMode="auto">
          <a:xfrm>
            <a:off x="857250" y="1412875"/>
            <a:ext cx="3810000" cy="2859088"/>
          </a:xfrm>
          <a:prstGeom prst="rect">
            <a:avLst/>
          </a:prstGeom>
          <a:noFill/>
          <a:ln w="9525">
            <a:noFill/>
            <a:miter lim="800000"/>
            <a:headEnd/>
            <a:tailEnd/>
          </a:ln>
        </p:spPr>
      </p:pic>
      <p:pic>
        <p:nvPicPr>
          <p:cNvPr id="14340" name="Image 3" descr="Piège à glu sur place 4.jpg"/>
          <p:cNvPicPr>
            <a:picLocks noChangeAspect="1"/>
          </p:cNvPicPr>
          <p:nvPr/>
        </p:nvPicPr>
        <p:blipFill>
          <a:blip r:embed="rId3" cstate="print"/>
          <a:srcRect/>
          <a:stretch>
            <a:fillRect/>
          </a:stretch>
        </p:blipFill>
        <p:spPr bwMode="auto">
          <a:xfrm>
            <a:off x="4000500" y="2770188"/>
            <a:ext cx="4008438" cy="2516187"/>
          </a:xfrm>
          <a:prstGeom prst="rect">
            <a:avLst/>
          </a:prstGeom>
          <a:noFill/>
          <a:ln w="9525">
            <a:noFill/>
            <a:miter lim="800000"/>
            <a:headEnd/>
            <a:tailEnd/>
          </a:ln>
        </p:spPr>
      </p:pic>
      <p:sp>
        <p:nvSpPr>
          <p:cNvPr id="5" name="Titre 1"/>
          <p:cNvSpPr txBox="1">
            <a:spLocks/>
          </p:cNvSpPr>
          <p:nvPr/>
        </p:nvSpPr>
        <p:spPr bwMode="auto">
          <a:xfrm>
            <a:off x="282575" y="5530850"/>
            <a:ext cx="8610600" cy="1066800"/>
          </a:xfrm>
          <a:prstGeom prst="rect">
            <a:avLst/>
          </a:prstGeom>
          <a:noFill/>
          <a:ln w="9525">
            <a:noFill/>
            <a:miter lim="800000"/>
            <a:headEnd/>
            <a:tailEnd/>
          </a:ln>
        </p:spPr>
        <p:txBody>
          <a:bodyPr anchor="ctr"/>
          <a:lstStyle/>
          <a:p>
            <a:pPr algn="ctr">
              <a:defRPr/>
            </a:pPr>
            <a:r>
              <a:rPr lang="fr-FR" sz="4400" b="1" kern="0" dirty="0">
                <a:solidFill>
                  <a:srgbClr val="FFFFFF"/>
                </a:solidFill>
                <a:latin typeface="+mj-lt"/>
                <a:ea typeface="+mj-ea"/>
                <a:cs typeface="+mj-cs"/>
              </a:rPr>
              <a:t>Agroalimentaire</a:t>
            </a:r>
          </a:p>
        </p:txBody>
      </p:sp>
      <p:sp>
        <p:nvSpPr>
          <p:cNvPr id="2" name="Espace réservé du numéro de diapositive 1"/>
          <p:cNvSpPr>
            <a:spLocks noGrp="1"/>
          </p:cNvSpPr>
          <p:nvPr>
            <p:ph type="sldNum" sz="quarter" idx="11"/>
          </p:nvPr>
        </p:nvSpPr>
        <p:spPr/>
        <p:txBody>
          <a:bodyPr/>
          <a:lstStyle/>
          <a:p>
            <a:pPr>
              <a:defRPr/>
            </a:pPr>
            <a:fld id="{3E659FEC-3BF1-4CE8-8DD0-E2AAF41BE802}" type="slidenum">
              <a:rPr lang="fr-FR" smtClean="0"/>
              <a:pPr>
                <a:defRPr/>
              </a:pPr>
              <a:t>71</a:t>
            </a:fld>
            <a:endParaRPr lang="fr-FR"/>
          </a:p>
        </p:txBody>
      </p:sp>
      <p:sp>
        <p:nvSpPr>
          <p:cNvPr id="3" name="Espace réservé de la date 2">
            <a:extLst>
              <a:ext uri="{FF2B5EF4-FFF2-40B4-BE49-F238E27FC236}">
                <a16:creationId xmlns="" xmlns:a16="http://schemas.microsoft.com/office/drawing/2014/main" id="{D2D134C1-D881-4745-B36E-44D0F8EA1CCA}"/>
              </a:ext>
            </a:extLst>
          </p:cNvPr>
          <p:cNvSpPr>
            <a:spLocks noGrp="1"/>
          </p:cNvSpPr>
          <p:nvPr>
            <p:ph type="dt" sz="half" idx="10"/>
          </p:nvPr>
        </p:nvSpPr>
        <p:spPr/>
        <p:txBody>
          <a:bodyPr/>
          <a:lstStyle/>
          <a:p>
            <a:fld id="{69DDE073-3184-4958-9FC9-E9F2875321DD}" type="datetime1">
              <a:rPr lang="fr-FR" smtClean="0"/>
              <a:t>24/10/2018</a:t>
            </a:fld>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descr="Piège à glu sur place 2.jpg"/>
          <p:cNvPicPr>
            <a:picLocks noChangeAspect="1"/>
          </p:cNvPicPr>
          <p:nvPr/>
        </p:nvPicPr>
        <p:blipFill>
          <a:blip r:embed="rId2" cstate="print"/>
          <a:srcRect/>
          <a:stretch>
            <a:fillRect/>
          </a:stretch>
        </p:blipFill>
        <p:spPr bwMode="auto">
          <a:xfrm>
            <a:off x="714375" y="2000250"/>
            <a:ext cx="3810000" cy="2859088"/>
          </a:xfrm>
          <a:prstGeom prst="rect">
            <a:avLst/>
          </a:prstGeom>
          <a:noFill/>
          <a:ln w="9525">
            <a:noFill/>
            <a:miter lim="800000"/>
            <a:headEnd/>
            <a:tailEnd/>
          </a:ln>
        </p:spPr>
      </p:pic>
      <p:pic>
        <p:nvPicPr>
          <p:cNvPr id="15363" name="Image 2" descr="Piège à glu sur place 3.jpg"/>
          <p:cNvPicPr>
            <a:picLocks noChangeAspect="1"/>
          </p:cNvPicPr>
          <p:nvPr/>
        </p:nvPicPr>
        <p:blipFill>
          <a:blip r:embed="rId3" cstate="print"/>
          <a:srcRect/>
          <a:stretch>
            <a:fillRect/>
          </a:stretch>
        </p:blipFill>
        <p:spPr bwMode="auto">
          <a:xfrm>
            <a:off x="5000625" y="2000250"/>
            <a:ext cx="3657600" cy="2743200"/>
          </a:xfrm>
          <a:prstGeom prst="rect">
            <a:avLst/>
          </a:prstGeom>
          <a:noFill/>
          <a:ln w="9525">
            <a:noFill/>
            <a:miter lim="800000"/>
            <a:headEnd/>
            <a:tailEnd/>
          </a:ln>
        </p:spPr>
      </p:pic>
      <p:sp>
        <p:nvSpPr>
          <p:cNvPr id="15364" name="Titre 3"/>
          <p:cNvSpPr>
            <a:spLocks noGrp="1"/>
          </p:cNvSpPr>
          <p:nvPr>
            <p:ph type="title"/>
          </p:nvPr>
        </p:nvSpPr>
        <p:spPr/>
        <p:txBody>
          <a:bodyPr/>
          <a:lstStyle/>
          <a:p>
            <a:pPr eaLnBrk="1" hangingPunct="1"/>
            <a:r>
              <a:rPr lang="fr-FR" altLang="fr-FR"/>
              <a:t>Utilisation des plaques</a:t>
            </a:r>
          </a:p>
        </p:txBody>
      </p:sp>
      <p:cxnSp>
        <p:nvCxnSpPr>
          <p:cNvPr id="15365" name="Connecteur droit 5"/>
          <p:cNvCxnSpPr>
            <a:cxnSpLocks noChangeShapeType="1"/>
          </p:cNvCxnSpPr>
          <p:nvPr/>
        </p:nvCxnSpPr>
        <p:spPr bwMode="auto">
          <a:xfrm>
            <a:off x="428625" y="1714500"/>
            <a:ext cx="4643438" cy="3643313"/>
          </a:xfrm>
          <a:prstGeom prst="line">
            <a:avLst/>
          </a:prstGeom>
          <a:noFill/>
          <a:ln w="38100" algn="ctr">
            <a:solidFill>
              <a:srgbClr val="FF0000"/>
            </a:solidFill>
            <a:miter lim="800000"/>
            <a:headEnd/>
            <a:tailEnd/>
          </a:ln>
        </p:spPr>
      </p:cxnSp>
      <p:cxnSp>
        <p:nvCxnSpPr>
          <p:cNvPr id="15366" name="Connecteur droit 6"/>
          <p:cNvCxnSpPr>
            <a:cxnSpLocks noChangeShapeType="1"/>
          </p:cNvCxnSpPr>
          <p:nvPr/>
        </p:nvCxnSpPr>
        <p:spPr bwMode="auto">
          <a:xfrm flipV="1">
            <a:off x="500063" y="1571625"/>
            <a:ext cx="4143375" cy="3786188"/>
          </a:xfrm>
          <a:prstGeom prst="line">
            <a:avLst/>
          </a:prstGeom>
          <a:noFill/>
          <a:ln w="38100" algn="ctr">
            <a:solidFill>
              <a:srgbClr val="FF0000"/>
            </a:solidFill>
            <a:miter lim="800000"/>
            <a:headEnd/>
            <a:tailEnd/>
          </a:ln>
        </p:spPr>
      </p:cxnSp>
      <p:sp>
        <p:nvSpPr>
          <p:cNvPr id="2" name="Espace réservé du numéro de diapositive 1"/>
          <p:cNvSpPr>
            <a:spLocks noGrp="1"/>
          </p:cNvSpPr>
          <p:nvPr>
            <p:ph type="sldNum" sz="quarter" idx="11"/>
          </p:nvPr>
        </p:nvSpPr>
        <p:spPr/>
        <p:txBody>
          <a:bodyPr/>
          <a:lstStyle/>
          <a:p>
            <a:pPr>
              <a:defRPr/>
            </a:pPr>
            <a:fld id="{6B54A7A0-8988-4D63-8DE9-B7ED891FB538}" type="slidenum">
              <a:rPr lang="fr-FR" smtClean="0"/>
              <a:pPr>
                <a:defRPr/>
              </a:pPr>
              <a:t>72</a:t>
            </a:fld>
            <a:endParaRPr lang="fr-FR"/>
          </a:p>
        </p:txBody>
      </p:sp>
      <p:sp>
        <p:nvSpPr>
          <p:cNvPr id="3" name="Espace réservé de la date 2">
            <a:extLst>
              <a:ext uri="{FF2B5EF4-FFF2-40B4-BE49-F238E27FC236}">
                <a16:creationId xmlns="" xmlns:a16="http://schemas.microsoft.com/office/drawing/2014/main" id="{6EE03CAA-0311-4E0E-9820-3CFE5F94416C}"/>
              </a:ext>
            </a:extLst>
          </p:cNvPr>
          <p:cNvSpPr>
            <a:spLocks noGrp="1"/>
          </p:cNvSpPr>
          <p:nvPr>
            <p:ph type="dt" sz="half" idx="10"/>
          </p:nvPr>
        </p:nvSpPr>
        <p:spPr/>
        <p:txBody>
          <a:bodyPr/>
          <a:lstStyle/>
          <a:p>
            <a:fld id="{D6644DDF-AB45-491A-8C9C-8F737D2E799D}" type="datetime1">
              <a:rPr lang="fr-FR" smtClean="0"/>
              <a:t>24/10/2018</a:t>
            </a:fld>
            <a:endParaRPr lang="fr-F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2" descr="Piège à glu sur place 3.jpg"/>
          <p:cNvPicPr>
            <a:picLocks noChangeAspect="1"/>
          </p:cNvPicPr>
          <p:nvPr/>
        </p:nvPicPr>
        <p:blipFill>
          <a:blip r:embed="rId2" cstate="print"/>
          <a:srcRect/>
          <a:stretch>
            <a:fillRect/>
          </a:stretch>
        </p:blipFill>
        <p:spPr bwMode="auto">
          <a:xfrm>
            <a:off x="2986088" y="3686175"/>
            <a:ext cx="3657600" cy="2743200"/>
          </a:xfrm>
          <a:prstGeom prst="rect">
            <a:avLst/>
          </a:prstGeom>
          <a:noFill/>
          <a:ln w="9525">
            <a:noFill/>
            <a:miter lim="800000"/>
            <a:headEnd/>
            <a:tailEnd/>
          </a:ln>
        </p:spPr>
      </p:pic>
      <p:sp>
        <p:nvSpPr>
          <p:cNvPr id="16387" name="Flèche droite 3"/>
          <p:cNvSpPr>
            <a:spLocks noChangeArrowheads="1"/>
          </p:cNvSpPr>
          <p:nvPr/>
        </p:nvSpPr>
        <p:spPr bwMode="auto">
          <a:xfrm rot="-4336596">
            <a:off x="2498725" y="3790951"/>
            <a:ext cx="4344987" cy="500062"/>
          </a:xfrm>
          <a:prstGeom prst="rightArrow">
            <a:avLst>
              <a:gd name="adj1" fmla="val 50000"/>
              <a:gd name="adj2" fmla="val 50001"/>
            </a:avLst>
          </a:prstGeom>
          <a:solidFill>
            <a:srgbClr val="FF0000"/>
          </a:solidFill>
          <a:ln w="9525" algn="ctr">
            <a:noFill/>
            <a:miter lim="800000"/>
            <a:headEnd/>
            <a:tailEnd/>
          </a:ln>
        </p:spPr>
        <p:txBody>
          <a:bodyPr wrap="none"/>
          <a:lstStyle/>
          <a:p>
            <a:endParaRPr lang="fr-FR" altLang="fr-FR" sz="3200">
              <a:solidFill>
                <a:srgbClr val="000000"/>
              </a:solidFill>
              <a:latin typeface="Times New Roman" pitchFamily="18" charset="0"/>
              <a:cs typeface="Arial" charset="0"/>
            </a:endParaRPr>
          </a:p>
        </p:txBody>
      </p:sp>
      <p:pic>
        <p:nvPicPr>
          <p:cNvPr id="16388" name="Image 4" descr="Rat 5.png"/>
          <p:cNvPicPr>
            <a:picLocks noChangeAspect="1"/>
          </p:cNvPicPr>
          <p:nvPr/>
        </p:nvPicPr>
        <p:blipFill>
          <a:blip r:embed="rId3" cstate="print"/>
          <a:srcRect/>
          <a:stretch>
            <a:fillRect/>
          </a:stretch>
        </p:blipFill>
        <p:spPr bwMode="auto">
          <a:xfrm rot="-5723750">
            <a:off x="3480594" y="2612232"/>
            <a:ext cx="1817687" cy="1212850"/>
          </a:xfrm>
          <a:prstGeom prst="rect">
            <a:avLst/>
          </a:prstGeom>
          <a:noFill/>
          <a:ln w="9525">
            <a:noFill/>
            <a:miter lim="800000"/>
            <a:headEnd/>
            <a:tailEnd/>
          </a:ln>
        </p:spPr>
      </p:pic>
      <p:sp>
        <p:nvSpPr>
          <p:cNvPr id="6" name="Ellipse 5"/>
          <p:cNvSpPr/>
          <p:nvPr/>
        </p:nvSpPr>
        <p:spPr bwMode="auto">
          <a:xfrm>
            <a:off x="3128963" y="5614988"/>
            <a:ext cx="628650" cy="700087"/>
          </a:xfrm>
          <a:prstGeom prst="ellipse">
            <a:avLst/>
          </a:prstGeom>
          <a:solidFill>
            <a:schemeClr val="accent4">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fr-FR" sz="3200">
              <a:solidFill>
                <a:srgbClr val="000000"/>
              </a:solidFill>
              <a:latin typeface="Times New Roman" pitchFamily="18" charset="0"/>
              <a:cs typeface="Arial" pitchFamily="34" charset="0"/>
            </a:endParaRPr>
          </a:p>
        </p:txBody>
      </p:sp>
      <p:sp>
        <p:nvSpPr>
          <p:cNvPr id="16390" name="Rectangle 6"/>
          <p:cNvSpPr>
            <a:spLocks noChangeArrowheads="1"/>
          </p:cNvSpPr>
          <p:nvPr/>
        </p:nvSpPr>
        <p:spPr bwMode="auto">
          <a:xfrm rot="856555">
            <a:off x="3557588" y="5972175"/>
            <a:ext cx="571500" cy="285750"/>
          </a:xfrm>
          <a:prstGeom prst="rect">
            <a:avLst/>
          </a:prstGeom>
          <a:solidFill>
            <a:srgbClr val="FF0000"/>
          </a:solidFill>
          <a:ln w="9525" algn="ctr">
            <a:noFill/>
            <a:miter lim="800000"/>
            <a:headEnd/>
            <a:tailEnd/>
          </a:ln>
        </p:spPr>
        <p:txBody>
          <a:bodyPr wrap="none"/>
          <a:lstStyle/>
          <a:p>
            <a:endParaRPr lang="fr-FR" altLang="fr-FR" sz="3200">
              <a:solidFill>
                <a:srgbClr val="000000"/>
              </a:solidFill>
              <a:latin typeface="Times New Roman" pitchFamily="18" charset="0"/>
              <a:cs typeface="Arial" charset="0"/>
            </a:endParaRPr>
          </a:p>
        </p:txBody>
      </p:sp>
      <p:sp>
        <p:nvSpPr>
          <p:cNvPr id="8" name="ZoneTexte 7"/>
          <p:cNvSpPr txBox="1"/>
          <p:nvPr/>
        </p:nvSpPr>
        <p:spPr>
          <a:xfrm>
            <a:off x="3128963" y="3900488"/>
            <a:ext cx="800100" cy="1570037"/>
          </a:xfrm>
          <a:prstGeom prst="rect">
            <a:avLst/>
          </a:prstGeom>
          <a:noFill/>
        </p:spPr>
        <p:txBody>
          <a:bodyPr wrap="none">
            <a:spAutoFit/>
          </a:bodyPr>
          <a:lstStyle/>
          <a:p>
            <a:pPr fontAlgn="auto">
              <a:spcBef>
                <a:spcPts val="0"/>
              </a:spcBef>
              <a:spcAft>
                <a:spcPts val="0"/>
              </a:spcAft>
              <a:defRPr/>
            </a:pPr>
            <a:r>
              <a:rPr lang="fr-FR" sz="9600" b="1" dirty="0">
                <a:solidFill>
                  <a:srgbClr val="FF0000"/>
                </a:solidFill>
                <a:effectLst>
                  <a:outerShdw blurRad="38100" dist="38100" dir="2700000" algn="tl">
                    <a:srgbClr val="000000">
                      <a:alpha val="43137"/>
                    </a:srgbClr>
                  </a:outerShdw>
                </a:effectLst>
                <a:latin typeface="+mn-lt"/>
              </a:rPr>
              <a:t>?</a:t>
            </a:r>
          </a:p>
        </p:txBody>
      </p:sp>
      <p:sp>
        <p:nvSpPr>
          <p:cNvPr id="16392" name="Titre 8"/>
          <p:cNvSpPr>
            <a:spLocks noGrp="1"/>
          </p:cNvSpPr>
          <p:nvPr>
            <p:ph type="title"/>
          </p:nvPr>
        </p:nvSpPr>
        <p:spPr/>
        <p:txBody>
          <a:bodyPr/>
          <a:lstStyle/>
          <a:p>
            <a:pPr eaLnBrk="1" hangingPunct="1"/>
            <a:r>
              <a:rPr lang="fr-FR" altLang="fr-FR"/>
              <a:t>Positionnement des plaques</a:t>
            </a:r>
          </a:p>
        </p:txBody>
      </p:sp>
      <p:sp>
        <p:nvSpPr>
          <p:cNvPr id="2" name="Espace réservé du numéro de diapositive 1"/>
          <p:cNvSpPr>
            <a:spLocks noGrp="1"/>
          </p:cNvSpPr>
          <p:nvPr>
            <p:ph type="sldNum" sz="quarter" idx="11"/>
          </p:nvPr>
        </p:nvSpPr>
        <p:spPr/>
        <p:txBody>
          <a:bodyPr/>
          <a:lstStyle/>
          <a:p>
            <a:pPr>
              <a:defRPr/>
            </a:pPr>
            <a:fld id="{8D54970E-4EB3-48FD-BD5C-51ED9150EABD}" type="slidenum">
              <a:rPr lang="fr-FR" smtClean="0"/>
              <a:pPr>
                <a:defRPr/>
              </a:pPr>
              <a:t>73</a:t>
            </a:fld>
            <a:endParaRPr lang="fr-FR"/>
          </a:p>
        </p:txBody>
      </p:sp>
      <p:sp>
        <p:nvSpPr>
          <p:cNvPr id="3" name="Espace réservé de la date 2">
            <a:extLst>
              <a:ext uri="{FF2B5EF4-FFF2-40B4-BE49-F238E27FC236}">
                <a16:creationId xmlns="" xmlns:a16="http://schemas.microsoft.com/office/drawing/2014/main" id="{91D55C19-FF9F-4CBD-BCA1-2CF197F3C301}"/>
              </a:ext>
            </a:extLst>
          </p:cNvPr>
          <p:cNvSpPr>
            <a:spLocks noGrp="1"/>
          </p:cNvSpPr>
          <p:nvPr>
            <p:ph type="dt" sz="half" idx="10"/>
          </p:nvPr>
        </p:nvSpPr>
        <p:spPr/>
        <p:txBody>
          <a:bodyPr/>
          <a:lstStyle/>
          <a:p>
            <a:fld id="{E0302CD3-8A03-415A-ADFD-F88E213A8BF6}" type="datetime1">
              <a:rPr lang="fr-FR" smtClean="0"/>
              <a:t>24/10/2018</a:t>
            </a:fld>
            <a:endParaRPr lang="fr-F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274638"/>
            <a:ext cx="8229600" cy="1143000"/>
          </a:xfrm>
        </p:spPr>
        <p:txBody>
          <a:bodyPr/>
          <a:lstStyle/>
          <a:p>
            <a:pPr eaLnBrk="1" hangingPunct="1"/>
            <a:r>
              <a:rPr lang="fr-FR" altLang="fr-FR"/>
              <a:t>Réaction du rongeur ?</a:t>
            </a:r>
          </a:p>
        </p:txBody>
      </p:sp>
      <p:pic>
        <p:nvPicPr>
          <p:cNvPr id="18435" name="Image 3" descr="Piège à glu sur place 3.jpg"/>
          <p:cNvPicPr>
            <a:picLocks noChangeAspect="1"/>
          </p:cNvPicPr>
          <p:nvPr/>
        </p:nvPicPr>
        <p:blipFill>
          <a:blip r:embed="rId2" cstate="print"/>
          <a:srcRect/>
          <a:stretch>
            <a:fillRect/>
          </a:stretch>
        </p:blipFill>
        <p:spPr bwMode="auto">
          <a:xfrm>
            <a:off x="2500313" y="2000250"/>
            <a:ext cx="4729162" cy="3546475"/>
          </a:xfrm>
          <a:prstGeom prst="rect">
            <a:avLst/>
          </a:prstGeom>
          <a:noFill/>
          <a:ln w="9525">
            <a:noFill/>
            <a:miter lim="800000"/>
            <a:headEnd/>
            <a:tailEnd/>
          </a:ln>
        </p:spPr>
      </p:pic>
      <p:cxnSp>
        <p:nvCxnSpPr>
          <p:cNvPr id="18436" name="Connecteur en angle 9"/>
          <p:cNvCxnSpPr>
            <a:cxnSpLocks noChangeShapeType="1"/>
          </p:cNvCxnSpPr>
          <p:nvPr/>
        </p:nvCxnSpPr>
        <p:spPr bwMode="auto">
          <a:xfrm rot="5400000" flipH="1" flipV="1">
            <a:off x="3480594" y="2740819"/>
            <a:ext cx="4189412" cy="1422400"/>
          </a:xfrm>
          <a:prstGeom prst="bentConnector5">
            <a:avLst>
              <a:gd name="adj1" fmla="val -5454"/>
              <a:gd name="adj2" fmla="val 121912"/>
              <a:gd name="adj3" fmla="val 92329"/>
            </a:avLst>
          </a:prstGeom>
          <a:noFill/>
          <a:ln w="38100" algn="ctr">
            <a:solidFill>
              <a:srgbClr val="FF0000"/>
            </a:solidFill>
            <a:miter lim="800000"/>
            <a:headEnd/>
            <a:tailEnd type="arrow" w="med" len="med"/>
          </a:ln>
        </p:spPr>
      </p:cxnSp>
      <p:sp>
        <p:nvSpPr>
          <p:cNvPr id="2" name="Espace réservé du numéro de diapositive 1"/>
          <p:cNvSpPr>
            <a:spLocks noGrp="1"/>
          </p:cNvSpPr>
          <p:nvPr>
            <p:ph type="sldNum" sz="quarter" idx="11"/>
          </p:nvPr>
        </p:nvSpPr>
        <p:spPr/>
        <p:txBody>
          <a:bodyPr/>
          <a:lstStyle/>
          <a:p>
            <a:pPr>
              <a:defRPr/>
            </a:pPr>
            <a:fld id="{7BD5FBEA-D10F-4336-9A0B-C9C5296C8318}" type="slidenum">
              <a:rPr lang="fr-FR" smtClean="0"/>
              <a:pPr>
                <a:defRPr/>
              </a:pPr>
              <a:t>74</a:t>
            </a:fld>
            <a:endParaRPr lang="fr-FR"/>
          </a:p>
        </p:txBody>
      </p:sp>
      <p:sp>
        <p:nvSpPr>
          <p:cNvPr id="3" name="Espace réservé de la date 2">
            <a:extLst>
              <a:ext uri="{FF2B5EF4-FFF2-40B4-BE49-F238E27FC236}">
                <a16:creationId xmlns="" xmlns:a16="http://schemas.microsoft.com/office/drawing/2014/main" id="{8FE6DDF6-24FC-49EF-82E5-10FCD0E35A58}"/>
              </a:ext>
            </a:extLst>
          </p:cNvPr>
          <p:cNvSpPr>
            <a:spLocks noGrp="1"/>
          </p:cNvSpPr>
          <p:nvPr>
            <p:ph type="dt" sz="half" idx="10"/>
          </p:nvPr>
        </p:nvSpPr>
        <p:spPr/>
        <p:txBody>
          <a:bodyPr/>
          <a:lstStyle/>
          <a:p>
            <a:fld id="{C63A7231-119B-4754-BDF3-3AFE4709936D}" type="datetime1">
              <a:rPr lang="fr-FR" smtClean="0"/>
              <a:t>24/10/2018</a:t>
            </a:fld>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fr-FR" altLang="fr-FR"/>
              <a:t>Solution</a:t>
            </a:r>
          </a:p>
        </p:txBody>
      </p:sp>
      <p:pic>
        <p:nvPicPr>
          <p:cNvPr id="19459" name="Image 2" descr="Piège à glu sur place 5.jpg"/>
          <p:cNvPicPr>
            <a:picLocks noChangeAspect="1"/>
          </p:cNvPicPr>
          <p:nvPr/>
        </p:nvPicPr>
        <p:blipFill>
          <a:blip r:embed="rId2" cstate="print"/>
          <a:srcRect/>
          <a:stretch>
            <a:fillRect/>
          </a:stretch>
        </p:blipFill>
        <p:spPr bwMode="auto">
          <a:xfrm>
            <a:off x="1428750" y="1785938"/>
            <a:ext cx="6327775" cy="4743450"/>
          </a:xfrm>
          <a:prstGeom prst="rect">
            <a:avLst/>
          </a:prstGeom>
          <a:noFill/>
          <a:ln w="9525">
            <a:noFill/>
            <a:miter lim="800000"/>
            <a:headEnd/>
            <a:tailEnd/>
          </a:ln>
        </p:spPr>
      </p:pic>
      <p:cxnSp>
        <p:nvCxnSpPr>
          <p:cNvPr id="19460" name="Connecteur droit avec flèche 4"/>
          <p:cNvCxnSpPr>
            <a:cxnSpLocks noChangeShapeType="1"/>
          </p:cNvCxnSpPr>
          <p:nvPr/>
        </p:nvCxnSpPr>
        <p:spPr bwMode="auto">
          <a:xfrm flipV="1">
            <a:off x="4214813" y="3214688"/>
            <a:ext cx="928687" cy="785812"/>
          </a:xfrm>
          <a:prstGeom prst="straightConnector1">
            <a:avLst/>
          </a:prstGeom>
          <a:noFill/>
          <a:ln w="38100" algn="ctr">
            <a:solidFill>
              <a:srgbClr val="FF0000"/>
            </a:solidFill>
            <a:miter lim="800000"/>
            <a:headEnd type="arrow" w="med" len="med"/>
            <a:tailEnd type="arrow" w="med" len="med"/>
          </a:ln>
        </p:spPr>
      </p:cxnSp>
      <p:sp>
        <p:nvSpPr>
          <p:cNvPr id="6" name="ZoneTexte 5"/>
          <p:cNvSpPr txBox="1"/>
          <p:nvPr/>
        </p:nvSpPr>
        <p:spPr>
          <a:xfrm rot="19323238">
            <a:off x="3330575" y="2960688"/>
            <a:ext cx="2146300" cy="584200"/>
          </a:xfrm>
          <a:prstGeom prst="rect">
            <a:avLst/>
          </a:prstGeom>
          <a:noFill/>
        </p:spPr>
        <p:txBody>
          <a:bodyPr wrap="none">
            <a:spAutoFit/>
          </a:bodyPr>
          <a:lstStyle/>
          <a:p>
            <a:pPr fontAlgn="auto">
              <a:spcBef>
                <a:spcPts val="0"/>
              </a:spcBef>
              <a:spcAft>
                <a:spcPts val="0"/>
              </a:spcAft>
              <a:defRPr/>
            </a:pPr>
            <a:r>
              <a:rPr lang="fr-FR" b="1" dirty="0">
                <a:solidFill>
                  <a:srgbClr val="FF0000"/>
                </a:solidFill>
                <a:effectLst>
                  <a:outerShdw blurRad="38100" dist="38100" dir="2700000" algn="tl">
                    <a:srgbClr val="000000">
                      <a:alpha val="43137"/>
                    </a:srgbClr>
                  </a:outerShdw>
                </a:effectLst>
                <a:latin typeface="+mn-lt"/>
              </a:rPr>
              <a:t>50 à 70 cm.</a:t>
            </a:r>
          </a:p>
        </p:txBody>
      </p:sp>
      <p:sp>
        <p:nvSpPr>
          <p:cNvPr id="2" name="Espace réservé du numéro de diapositive 1"/>
          <p:cNvSpPr>
            <a:spLocks noGrp="1"/>
          </p:cNvSpPr>
          <p:nvPr>
            <p:ph type="sldNum" sz="quarter" idx="11"/>
          </p:nvPr>
        </p:nvSpPr>
        <p:spPr/>
        <p:txBody>
          <a:bodyPr/>
          <a:lstStyle/>
          <a:p>
            <a:pPr>
              <a:defRPr/>
            </a:pPr>
            <a:fld id="{A26218A4-1047-4294-8EDD-EB61E6239A2B}" type="slidenum">
              <a:rPr lang="fr-FR" smtClean="0"/>
              <a:pPr>
                <a:defRPr/>
              </a:pPr>
              <a:t>75</a:t>
            </a:fld>
            <a:endParaRPr lang="fr-FR"/>
          </a:p>
        </p:txBody>
      </p:sp>
      <p:sp>
        <p:nvSpPr>
          <p:cNvPr id="3" name="Espace réservé de la date 2">
            <a:extLst>
              <a:ext uri="{FF2B5EF4-FFF2-40B4-BE49-F238E27FC236}">
                <a16:creationId xmlns="" xmlns:a16="http://schemas.microsoft.com/office/drawing/2014/main" id="{CDF8DE2C-8F3F-4C1D-8F0A-F924A3C661B4}"/>
              </a:ext>
            </a:extLst>
          </p:cNvPr>
          <p:cNvSpPr>
            <a:spLocks noGrp="1"/>
          </p:cNvSpPr>
          <p:nvPr>
            <p:ph type="dt" sz="half" idx="10"/>
          </p:nvPr>
        </p:nvSpPr>
        <p:spPr/>
        <p:txBody>
          <a:bodyPr/>
          <a:lstStyle/>
          <a:p>
            <a:fld id="{D84F7864-9A4C-4C6F-94D8-A9F05A658D04}" type="datetime1">
              <a:rPr lang="fr-FR" smtClean="0"/>
              <a:t>24/10/2018</a:t>
            </a:fld>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3" name="Sous-titre 2"/>
          <p:cNvSpPr>
            <a:spLocks noGrp="1"/>
          </p:cNvSpPr>
          <p:nvPr>
            <p:ph idx="1"/>
          </p:nvPr>
        </p:nvSpPr>
        <p:spPr/>
        <p:txBody>
          <a:bodyPr>
            <a:normAutofit/>
          </a:bodyPr>
          <a:lstStyle/>
          <a:p>
            <a:pPr>
              <a:buFont typeface="Wingdings" pitchFamily="2" charset="2"/>
              <a:buChar char="Ø"/>
            </a:pPr>
            <a:r>
              <a:rPr lang="fr-FR" sz="3600" dirty="0">
                <a:latin typeface="+mj-lt"/>
                <a:ea typeface="+mj-ea"/>
                <a:cs typeface="+mj-cs"/>
              </a:rPr>
              <a:t>Plaque de glu :</a:t>
            </a:r>
          </a:p>
          <a:p>
            <a:pPr>
              <a:buNone/>
            </a:pPr>
            <a:r>
              <a:rPr lang="fr-FR" sz="3600" dirty="0">
                <a:latin typeface="+mj-lt"/>
                <a:ea typeface="+mj-ea"/>
                <a:cs typeface="+mj-cs"/>
              </a:rPr>
              <a:t>Plaque spéciale lieu humide, lieu réfrigéré; atmosphère empoussiéré et extérieur</a:t>
            </a:r>
          </a:p>
          <a:p>
            <a:pPr>
              <a:buNone/>
            </a:pPr>
            <a:endParaRPr lang="fr-FR" sz="3600" dirty="0">
              <a:latin typeface="+mj-lt"/>
              <a:ea typeface="+mj-ea"/>
              <a:cs typeface="+mj-cs"/>
            </a:endParaRPr>
          </a:p>
          <a:p>
            <a:pPr>
              <a:buNone/>
            </a:pPr>
            <a:r>
              <a:rPr lang="fr-FR" sz="3600" dirty="0">
                <a:latin typeface="+mj-lt"/>
                <a:ea typeface="+mj-ea"/>
                <a:cs typeface="+mj-cs"/>
              </a:rPr>
              <a:t>Socle plastique en IAA</a:t>
            </a:r>
          </a:p>
        </p:txBody>
      </p:sp>
      <p:pic>
        <p:nvPicPr>
          <p:cNvPr id="116738" name="Picture 2" descr="http://www.edialux.fr/1842-683-thickbox/trapper-tunnel-plastic-24.jpg"/>
          <p:cNvPicPr>
            <a:picLocks noChangeAspect="1" noChangeArrowheads="1"/>
          </p:cNvPicPr>
          <p:nvPr/>
        </p:nvPicPr>
        <p:blipFill>
          <a:blip r:embed="rId3" cstate="print"/>
          <a:srcRect/>
          <a:stretch>
            <a:fillRect/>
          </a:stretch>
        </p:blipFill>
        <p:spPr bwMode="auto">
          <a:xfrm>
            <a:off x="6156176" y="3638128"/>
            <a:ext cx="3219872" cy="3219872"/>
          </a:xfrm>
          <a:prstGeom prst="rect">
            <a:avLst/>
          </a:prstGeom>
          <a:noFill/>
        </p:spPr>
      </p:pic>
      <p:pic>
        <p:nvPicPr>
          <p:cNvPr id="116740" name="Picture 4" descr="http://www.edialux.fr/1843-682-thickbox/trapper-tunnel-carton-48.jpg"/>
          <p:cNvPicPr>
            <a:picLocks noChangeAspect="1" noChangeArrowheads="1"/>
          </p:cNvPicPr>
          <p:nvPr/>
        </p:nvPicPr>
        <p:blipFill>
          <a:blip r:embed="rId4" cstate="print"/>
          <a:srcRect t="21815" b="22371"/>
          <a:stretch>
            <a:fillRect/>
          </a:stretch>
        </p:blipFill>
        <p:spPr bwMode="auto">
          <a:xfrm>
            <a:off x="0" y="4941168"/>
            <a:ext cx="3096344" cy="1728192"/>
          </a:xfrm>
          <a:prstGeom prst="rect">
            <a:avLst/>
          </a:prstGeom>
          <a:noFill/>
        </p:spPr>
      </p:pic>
      <p:sp>
        <p:nvSpPr>
          <p:cNvPr id="2" name="Espace réservé de la date 1">
            <a:extLst>
              <a:ext uri="{FF2B5EF4-FFF2-40B4-BE49-F238E27FC236}">
                <a16:creationId xmlns="" xmlns:a16="http://schemas.microsoft.com/office/drawing/2014/main" id="{099CD8DE-083B-4DB9-AE1A-A754AEBF51C7}"/>
              </a:ext>
            </a:extLst>
          </p:cNvPr>
          <p:cNvSpPr>
            <a:spLocks noGrp="1"/>
          </p:cNvSpPr>
          <p:nvPr>
            <p:ph type="dt" sz="half" idx="10"/>
          </p:nvPr>
        </p:nvSpPr>
        <p:spPr/>
        <p:txBody>
          <a:bodyPr/>
          <a:lstStyle/>
          <a:p>
            <a:fld id="{59432538-D18E-48DC-9AD1-F076184A4301}"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E6BF82AC-CCB4-44DC-BB88-DC599D9ED9ED}"/>
              </a:ext>
            </a:extLst>
          </p:cNvPr>
          <p:cNvSpPr>
            <a:spLocks noGrp="1"/>
          </p:cNvSpPr>
          <p:nvPr>
            <p:ph type="sldNum" sz="quarter" idx="12"/>
          </p:nvPr>
        </p:nvSpPr>
        <p:spPr/>
        <p:txBody>
          <a:bodyPr/>
          <a:lstStyle/>
          <a:p>
            <a:fld id="{8BA2FF6F-FEEF-4235-A332-D1B446A47BD9}" type="slidenum">
              <a:rPr lang="fr-FR" smtClean="0"/>
              <a:pPr/>
              <a:t>76</a:t>
            </a:fld>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3" name="Sous-titre 2"/>
          <p:cNvSpPr>
            <a:spLocks noGrp="1"/>
          </p:cNvSpPr>
          <p:nvPr>
            <p:ph idx="1"/>
          </p:nvPr>
        </p:nvSpPr>
        <p:spPr/>
        <p:txBody>
          <a:bodyPr>
            <a:normAutofit/>
          </a:bodyPr>
          <a:lstStyle/>
          <a:p>
            <a:pPr>
              <a:buFont typeface="Wingdings" pitchFamily="2" charset="2"/>
              <a:buChar char="Ø"/>
            </a:pPr>
            <a:r>
              <a:rPr lang="fr-FR" sz="3600" dirty="0">
                <a:latin typeface="+mj-lt"/>
                <a:ea typeface="+mj-ea"/>
                <a:cs typeface="+mj-cs"/>
              </a:rPr>
              <a:t>Plaque de glu :</a:t>
            </a:r>
          </a:p>
          <a:p>
            <a:pPr>
              <a:buNone/>
            </a:pPr>
            <a:r>
              <a:rPr lang="fr-FR" sz="3600" dirty="0">
                <a:latin typeface="+mj-lt"/>
                <a:ea typeface="+mj-ea"/>
                <a:cs typeface="+mj-cs"/>
              </a:rPr>
              <a:t>Bande de consignation souris (2 bandes)</a:t>
            </a:r>
          </a:p>
        </p:txBody>
      </p:sp>
      <p:pic>
        <p:nvPicPr>
          <p:cNvPr id="11" name="Picture 3"/>
          <p:cNvPicPr>
            <a:picLocks noChangeAspect="1" noChangeArrowheads="1"/>
          </p:cNvPicPr>
          <p:nvPr/>
        </p:nvPicPr>
        <p:blipFill>
          <a:blip r:embed="rId2" cstate="print"/>
          <a:srcRect/>
          <a:stretch>
            <a:fillRect/>
          </a:stretch>
        </p:blipFill>
        <p:spPr bwMode="auto">
          <a:xfrm>
            <a:off x="5652120" y="4372902"/>
            <a:ext cx="3491880" cy="2485097"/>
          </a:xfrm>
          <a:prstGeom prst="rect">
            <a:avLst/>
          </a:prstGeom>
          <a:noFill/>
          <a:ln w="9525">
            <a:noFill/>
            <a:miter lim="800000"/>
            <a:headEnd/>
            <a:tailEnd/>
          </a:ln>
        </p:spPr>
      </p:pic>
      <p:sp>
        <p:nvSpPr>
          <p:cNvPr id="2" name="Espace réservé de la date 1">
            <a:extLst>
              <a:ext uri="{FF2B5EF4-FFF2-40B4-BE49-F238E27FC236}">
                <a16:creationId xmlns="" xmlns:a16="http://schemas.microsoft.com/office/drawing/2014/main" id="{A5C82CAA-0F91-48FA-8190-4EB52F4B823E}"/>
              </a:ext>
            </a:extLst>
          </p:cNvPr>
          <p:cNvSpPr>
            <a:spLocks noGrp="1"/>
          </p:cNvSpPr>
          <p:nvPr>
            <p:ph type="dt" sz="half" idx="10"/>
          </p:nvPr>
        </p:nvSpPr>
        <p:spPr/>
        <p:txBody>
          <a:bodyPr/>
          <a:lstStyle/>
          <a:p>
            <a:fld id="{F385A804-00D3-4707-ABE7-49BEE48B6FBA}"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BD74D095-CEB2-45C0-A732-A31C7208D561}"/>
              </a:ext>
            </a:extLst>
          </p:cNvPr>
          <p:cNvSpPr>
            <a:spLocks noGrp="1"/>
          </p:cNvSpPr>
          <p:nvPr>
            <p:ph type="sldNum" sz="quarter" idx="12"/>
          </p:nvPr>
        </p:nvSpPr>
        <p:spPr/>
        <p:txBody>
          <a:bodyPr/>
          <a:lstStyle/>
          <a:p>
            <a:fld id="{8BA2FF6F-FEEF-4235-A332-D1B446A47BD9}" type="slidenum">
              <a:rPr lang="fr-FR" smtClean="0"/>
              <a:pPr/>
              <a:t>77</a:t>
            </a:fld>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3" name="Sous-titre 2"/>
          <p:cNvSpPr>
            <a:spLocks noGrp="1"/>
          </p:cNvSpPr>
          <p:nvPr>
            <p:ph idx="1"/>
          </p:nvPr>
        </p:nvSpPr>
        <p:spPr/>
        <p:txBody>
          <a:bodyPr>
            <a:normAutofit/>
          </a:bodyPr>
          <a:lstStyle/>
          <a:p>
            <a:pPr>
              <a:buFont typeface="Wingdings" pitchFamily="2" charset="2"/>
              <a:buChar char="Ø"/>
            </a:pPr>
            <a:r>
              <a:rPr lang="fr-FR" sz="3600" dirty="0">
                <a:latin typeface="+mj-lt"/>
                <a:ea typeface="+mj-ea"/>
                <a:cs typeface="+mj-cs"/>
              </a:rPr>
              <a:t>PIEGES MORTELS :rat et </a:t>
            </a:r>
            <a:r>
              <a:rPr lang="fr-FR" sz="3600" dirty="0" smtClean="0">
                <a:latin typeface="+mj-lt"/>
                <a:ea typeface="+mj-ea"/>
                <a:cs typeface="+mj-cs"/>
              </a:rPr>
              <a:t>souris</a:t>
            </a:r>
            <a:endParaRPr lang="fr-FR" sz="3600" dirty="0">
              <a:latin typeface="+mj-lt"/>
              <a:ea typeface="+mj-ea"/>
              <a:cs typeface="+mj-cs"/>
            </a:endParaRPr>
          </a:p>
        </p:txBody>
      </p:sp>
      <p:pic>
        <p:nvPicPr>
          <p:cNvPr id="115714" name="Picture 2"/>
          <p:cNvPicPr>
            <a:picLocks noChangeAspect="1" noChangeArrowheads="1"/>
          </p:cNvPicPr>
          <p:nvPr/>
        </p:nvPicPr>
        <p:blipFill>
          <a:blip r:embed="rId2" cstate="print"/>
          <a:srcRect/>
          <a:stretch>
            <a:fillRect/>
          </a:stretch>
        </p:blipFill>
        <p:spPr bwMode="auto">
          <a:xfrm>
            <a:off x="683568" y="4293096"/>
            <a:ext cx="3133725" cy="2009775"/>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3347864" y="2780928"/>
            <a:ext cx="3715930" cy="2500511"/>
          </a:xfrm>
          <a:prstGeom prst="rect">
            <a:avLst/>
          </a:prstGeom>
          <a:noFill/>
          <a:ln w="9525">
            <a:noFill/>
            <a:miter lim="800000"/>
            <a:headEnd/>
            <a:tailEnd/>
          </a:ln>
        </p:spPr>
      </p:pic>
      <p:pic>
        <p:nvPicPr>
          <p:cNvPr id="115717" name="Picture 5" descr="T REX (TAPETTE RAT) (12)"/>
          <p:cNvPicPr>
            <a:picLocks noChangeAspect="1" noChangeArrowheads="1"/>
          </p:cNvPicPr>
          <p:nvPr/>
        </p:nvPicPr>
        <p:blipFill>
          <a:blip r:embed="rId4" cstate="print"/>
          <a:srcRect/>
          <a:stretch>
            <a:fillRect/>
          </a:stretch>
        </p:blipFill>
        <p:spPr bwMode="auto">
          <a:xfrm>
            <a:off x="7740352" y="260648"/>
            <a:ext cx="1143000" cy="1143001"/>
          </a:xfrm>
          <a:prstGeom prst="rect">
            <a:avLst/>
          </a:prstGeom>
          <a:noFill/>
        </p:spPr>
      </p:pic>
      <p:pic>
        <p:nvPicPr>
          <p:cNvPr id="115719" name="Picture 7" descr="T REX (TAPETTE RAT) (12)"/>
          <p:cNvPicPr>
            <a:picLocks noChangeAspect="1" noChangeArrowheads="1"/>
          </p:cNvPicPr>
          <p:nvPr/>
        </p:nvPicPr>
        <p:blipFill>
          <a:blip r:embed="rId5" cstate="print"/>
          <a:srcRect/>
          <a:stretch>
            <a:fillRect/>
          </a:stretch>
        </p:blipFill>
        <p:spPr bwMode="auto">
          <a:xfrm>
            <a:off x="6813376" y="4527376"/>
            <a:ext cx="2330624" cy="2330624"/>
          </a:xfrm>
          <a:prstGeom prst="rect">
            <a:avLst/>
          </a:prstGeom>
          <a:noFill/>
        </p:spPr>
      </p:pic>
      <p:pic>
        <p:nvPicPr>
          <p:cNvPr id="9" name="Image 5"/>
          <p:cNvPicPr>
            <a:picLocks noChangeAspect="1"/>
          </p:cNvPicPr>
          <p:nvPr/>
        </p:nvPicPr>
        <p:blipFill>
          <a:blip r:embed="rId6" cstate="print"/>
          <a:srcRect/>
          <a:stretch>
            <a:fillRect/>
          </a:stretch>
        </p:blipFill>
        <p:spPr bwMode="auto">
          <a:xfrm>
            <a:off x="4139952" y="5441950"/>
            <a:ext cx="2481263" cy="1416050"/>
          </a:xfrm>
          <a:prstGeom prst="rect">
            <a:avLst/>
          </a:prstGeom>
          <a:noFill/>
          <a:ln w="9525">
            <a:noFill/>
            <a:miter lim="800000"/>
            <a:headEnd/>
            <a:tailEnd/>
          </a:ln>
        </p:spPr>
      </p:pic>
      <p:sp>
        <p:nvSpPr>
          <p:cNvPr id="2" name="Espace réservé de la date 1">
            <a:extLst>
              <a:ext uri="{FF2B5EF4-FFF2-40B4-BE49-F238E27FC236}">
                <a16:creationId xmlns="" xmlns:a16="http://schemas.microsoft.com/office/drawing/2014/main" id="{3DAA1482-EBE0-4626-8242-D69C362F9FA1}"/>
              </a:ext>
            </a:extLst>
          </p:cNvPr>
          <p:cNvSpPr>
            <a:spLocks noGrp="1"/>
          </p:cNvSpPr>
          <p:nvPr>
            <p:ph type="dt" sz="half" idx="10"/>
          </p:nvPr>
        </p:nvSpPr>
        <p:spPr/>
        <p:txBody>
          <a:bodyPr/>
          <a:lstStyle/>
          <a:p>
            <a:fld id="{28D239A5-AB75-4347-8B81-2FD3B13F081D}" type="datetime1">
              <a:rPr lang="fr-FR" smtClean="0"/>
              <a:t>24/10/2018</a:t>
            </a:fld>
            <a:endParaRPr lang="fr-FR" dirty="0"/>
          </a:p>
        </p:txBody>
      </p:sp>
      <p:sp>
        <p:nvSpPr>
          <p:cNvPr id="4" name="Espace réservé du numéro de diapositive 3">
            <a:extLst>
              <a:ext uri="{FF2B5EF4-FFF2-40B4-BE49-F238E27FC236}">
                <a16:creationId xmlns="" xmlns:a16="http://schemas.microsoft.com/office/drawing/2014/main" id="{EA2CD79F-36F0-4842-A9E0-12B3FF6B3A6C}"/>
              </a:ext>
            </a:extLst>
          </p:cNvPr>
          <p:cNvSpPr>
            <a:spLocks noGrp="1"/>
          </p:cNvSpPr>
          <p:nvPr>
            <p:ph type="sldNum" sz="quarter" idx="12"/>
          </p:nvPr>
        </p:nvSpPr>
        <p:spPr/>
        <p:txBody>
          <a:bodyPr/>
          <a:lstStyle/>
          <a:p>
            <a:fld id="{8BA2FF6F-FEEF-4235-A332-D1B446A47BD9}" type="slidenum">
              <a:rPr lang="fr-FR" smtClean="0"/>
              <a:pPr/>
              <a:t>78</a:t>
            </a:fld>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normAutofit fontScale="90000"/>
          </a:bodyPr>
          <a:lstStyle/>
          <a:p>
            <a:pPr eaLnBrk="1" hangingPunct="1"/>
            <a:r>
              <a:rPr lang="fr-FR" altLang="fr-FR"/>
              <a:t>Piège non appâté ?</a:t>
            </a:r>
            <a:br>
              <a:rPr lang="fr-FR" altLang="fr-FR"/>
            </a:br>
            <a:r>
              <a:rPr lang="fr-FR" altLang="fr-FR"/>
              <a:t>Si piste obligée !</a:t>
            </a:r>
          </a:p>
        </p:txBody>
      </p:sp>
      <p:pic>
        <p:nvPicPr>
          <p:cNvPr id="25603" name="Image 2" descr="Tapette rat noir.jpg"/>
          <p:cNvPicPr>
            <a:picLocks noChangeAspect="1"/>
          </p:cNvPicPr>
          <p:nvPr/>
        </p:nvPicPr>
        <p:blipFill>
          <a:blip r:embed="rId2" cstate="print"/>
          <a:srcRect/>
          <a:stretch>
            <a:fillRect/>
          </a:stretch>
        </p:blipFill>
        <p:spPr bwMode="auto">
          <a:xfrm>
            <a:off x="611188" y="2636838"/>
            <a:ext cx="2232025" cy="3854450"/>
          </a:xfrm>
          <a:prstGeom prst="rect">
            <a:avLst/>
          </a:prstGeom>
          <a:noFill/>
          <a:ln w="9525">
            <a:noFill/>
            <a:miter lim="800000"/>
            <a:headEnd/>
            <a:tailEnd/>
          </a:ln>
        </p:spPr>
      </p:pic>
      <p:pic>
        <p:nvPicPr>
          <p:cNvPr id="25604" name="Image 3" descr="Tapettes rats tête bêche.jpg"/>
          <p:cNvPicPr>
            <a:picLocks noChangeAspect="1"/>
          </p:cNvPicPr>
          <p:nvPr/>
        </p:nvPicPr>
        <p:blipFill>
          <a:blip r:embed="rId3" cstate="print"/>
          <a:srcRect/>
          <a:stretch>
            <a:fillRect/>
          </a:stretch>
        </p:blipFill>
        <p:spPr bwMode="auto">
          <a:xfrm>
            <a:off x="3203575" y="1844675"/>
            <a:ext cx="3025775" cy="1908175"/>
          </a:xfrm>
          <a:prstGeom prst="rect">
            <a:avLst/>
          </a:prstGeom>
          <a:noFill/>
          <a:ln w="9525">
            <a:noFill/>
            <a:miter lim="800000"/>
            <a:headEnd/>
            <a:tailEnd/>
          </a:ln>
        </p:spPr>
      </p:pic>
      <p:pic>
        <p:nvPicPr>
          <p:cNvPr id="25605" name="Image 2" descr="SnapE-met-rat2.jpg"/>
          <p:cNvPicPr>
            <a:picLocks noChangeAspect="1"/>
          </p:cNvPicPr>
          <p:nvPr/>
        </p:nvPicPr>
        <p:blipFill>
          <a:blip r:embed="rId4" cstate="print"/>
          <a:srcRect/>
          <a:stretch>
            <a:fillRect/>
          </a:stretch>
        </p:blipFill>
        <p:spPr bwMode="auto">
          <a:xfrm>
            <a:off x="4572000" y="4005263"/>
            <a:ext cx="3354388" cy="2514600"/>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7E2E61A5-5EFE-401B-9EDE-15251F304636}" type="slidenum">
              <a:rPr lang="fr-FR" smtClean="0"/>
              <a:pPr>
                <a:defRPr/>
              </a:pPr>
              <a:t>79</a:t>
            </a:fld>
            <a:endParaRPr lang="fr-FR"/>
          </a:p>
        </p:txBody>
      </p:sp>
      <p:sp>
        <p:nvSpPr>
          <p:cNvPr id="3" name="Espace réservé de la date 2">
            <a:extLst>
              <a:ext uri="{FF2B5EF4-FFF2-40B4-BE49-F238E27FC236}">
                <a16:creationId xmlns="" xmlns:a16="http://schemas.microsoft.com/office/drawing/2014/main" id="{FA903512-2E23-4316-B6AF-13A3A1E41580}"/>
              </a:ext>
            </a:extLst>
          </p:cNvPr>
          <p:cNvSpPr>
            <a:spLocks noGrp="1"/>
          </p:cNvSpPr>
          <p:nvPr>
            <p:ph type="dt" sz="half" idx="10"/>
          </p:nvPr>
        </p:nvSpPr>
        <p:spPr/>
        <p:txBody>
          <a:bodyPr/>
          <a:lstStyle/>
          <a:p>
            <a:fld id="{1A5E661A-6E41-4B89-9FC4-19AC067240F7}" type="datetime1">
              <a:rPr lang="fr-FR" smtClean="0"/>
              <a:t>24/10/2018</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Copie de Photo 029"/>
          <p:cNvPicPr>
            <a:picLocks noChangeAspect="1" noChangeArrowheads="1"/>
          </p:cNvPicPr>
          <p:nvPr/>
        </p:nvPicPr>
        <p:blipFill>
          <a:blip r:embed="rId2" cstate="print"/>
          <a:srcRect/>
          <a:stretch>
            <a:fillRect/>
          </a:stretch>
        </p:blipFill>
        <p:spPr bwMode="auto">
          <a:xfrm>
            <a:off x="0" y="764705"/>
            <a:ext cx="4389438" cy="6093296"/>
          </a:xfrm>
          <a:prstGeom prst="rect">
            <a:avLst/>
          </a:prstGeom>
          <a:noFill/>
        </p:spPr>
      </p:pic>
      <p:sp>
        <p:nvSpPr>
          <p:cNvPr id="7" name="Text Box 11"/>
          <p:cNvSpPr txBox="1">
            <a:spLocks noChangeArrowheads="1"/>
          </p:cNvSpPr>
          <p:nvPr/>
        </p:nvSpPr>
        <p:spPr bwMode="auto">
          <a:xfrm>
            <a:off x="179512" y="980728"/>
            <a:ext cx="661988" cy="274637"/>
          </a:xfrm>
          <a:prstGeom prst="rect">
            <a:avLst/>
          </a:prstGeom>
          <a:solidFill>
            <a:schemeClr val="bg1"/>
          </a:solidFill>
          <a:ln w="9525">
            <a:noFill/>
            <a:miter lim="800000"/>
            <a:headEnd/>
            <a:tailEnd/>
          </a:ln>
          <a:effectLst/>
        </p:spPr>
        <p:txBody>
          <a:bodyPr wrap="none">
            <a:spAutoFit/>
          </a:bodyPr>
          <a:lstStyle/>
          <a:p>
            <a:r>
              <a:rPr lang="fr-FR" sz="1200" b="1" dirty="0">
                <a:solidFill>
                  <a:schemeClr val="accent2"/>
                </a:solidFill>
              </a:rPr>
              <a:t>Souris</a:t>
            </a:r>
          </a:p>
        </p:txBody>
      </p:sp>
      <p:sp>
        <p:nvSpPr>
          <p:cNvPr id="8" name="Text Box 10"/>
          <p:cNvSpPr txBox="1">
            <a:spLocks noChangeArrowheads="1"/>
          </p:cNvSpPr>
          <p:nvPr/>
        </p:nvSpPr>
        <p:spPr bwMode="auto">
          <a:xfrm>
            <a:off x="1475656" y="836712"/>
            <a:ext cx="796925" cy="274637"/>
          </a:xfrm>
          <a:prstGeom prst="rect">
            <a:avLst/>
          </a:prstGeom>
          <a:solidFill>
            <a:schemeClr val="bg1"/>
          </a:solidFill>
          <a:ln w="9525">
            <a:noFill/>
            <a:miter lim="800000"/>
            <a:headEnd/>
            <a:tailEnd/>
          </a:ln>
          <a:effectLst/>
        </p:spPr>
        <p:txBody>
          <a:bodyPr wrap="none">
            <a:spAutoFit/>
          </a:bodyPr>
          <a:lstStyle/>
          <a:p>
            <a:r>
              <a:rPr lang="fr-FR" sz="1200" b="1">
                <a:solidFill>
                  <a:schemeClr val="accent2"/>
                </a:solidFill>
              </a:rPr>
              <a:t>Rat noir</a:t>
            </a:r>
          </a:p>
        </p:txBody>
      </p:sp>
      <p:sp>
        <p:nvSpPr>
          <p:cNvPr id="9" name="Text Box 9"/>
          <p:cNvSpPr txBox="1">
            <a:spLocks noChangeArrowheads="1"/>
          </p:cNvSpPr>
          <p:nvPr/>
        </p:nvSpPr>
        <p:spPr bwMode="auto">
          <a:xfrm>
            <a:off x="2915816" y="836712"/>
            <a:ext cx="850900" cy="274637"/>
          </a:xfrm>
          <a:prstGeom prst="rect">
            <a:avLst/>
          </a:prstGeom>
          <a:solidFill>
            <a:schemeClr val="bg1"/>
          </a:solidFill>
          <a:ln w="9525">
            <a:noFill/>
            <a:miter lim="800000"/>
            <a:headEnd/>
            <a:tailEnd/>
          </a:ln>
          <a:effectLst/>
        </p:spPr>
        <p:txBody>
          <a:bodyPr wrap="none">
            <a:spAutoFit/>
          </a:bodyPr>
          <a:lstStyle/>
          <a:p>
            <a:r>
              <a:rPr lang="fr-FR" sz="1200" b="1" dirty="0">
                <a:solidFill>
                  <a:schemeClr val="accent2"/>
                </a:solidFill>
              </a:rPr>
              <a:t>Rat brun</a:t>
            </a:r>
          </a:p>
        </p:txBody>
      </p:sp>
      <p:pic>
        <p:nvPicPr>
          <p:cNvPr id="10" name="Picture 5" descr="DSC02449"/>
          <p:cNvPicPr>
            <a:picLocks noChangeAspect="1" noChangeArrowheads="1"/>
          </p:cNvPicPr>
          <p:nvPr/>
        </p:nvPicPr>
        <p:blipFill>
          <a:blip r:embed="rId3" cstate="print"/>
          <a:srcRect/>
          <a:stretch>
            <a:fillRect/>
          </a:stretch>
        </p:blipFill>
        <p:spPr bwMode="auto">
          <a:xfrm>
            <a:off x="4355976" y="764703"/>
            <a:ext cx="4810250" cy="6100611"/>
          </a:xfrm>
          <a:prstGeom prst="rect">
            <a:avLst/>
          </a:prstGeom>
          <a:noFill/>
          <a:ln w="9525">
            <a:noFill/>
            <a:miter lim="800000"/>
            <a:headEnd/>
            <a:tailEnd/>
          </a:ln>
        </p:spPr>
      </p:pic>
      <p:sp>
        <p:nvSpPr>
          <p:cNvPr id="11" name="Text Box 6"/>
          <p:cNvSpPr txBox="1">
            <a:spLocks noChangeArrowheads="1"/>
          </p:cNvSpPr>
          <p:nvPr/>
        </p:nvSpPr>
        <p:spPr bwMode="auto">
          <a:xfrm>
            <a:off x="6727825" y="2636912"/>
            <a:ext cx="2416175" cy="2746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fr-FR" sz="1200" b="1" dirty="0">
                <a:solidFill>
                  <a:schemeClr val="accent2"/>
                </a:solidFill>
              </a:rPr>
              <a:t>Rat brun (</a:t>
            </a:r>
            <a:r>
              <a:rPr lang="fr-FR" sz="1200" b="1" i="1" dirty="0">
                <a:solidFill>
                  <a:schemeClr val="accent2"/>
                </a:solidFill>
              </a:rPr>
              <a:t>Rattus norvegicus</a:t>
            </a:r>
            <a:r>
              <a:rPr lang="fr-FR" sz="1200" b="1" dirty="0">
                <a:solidFill>
                  <a:schemeClr val="accent2"/>
                </a:solidFill>
              </a:rPr>
              <a:t>)</a:t>
            </a:r>
          </a:p>
        </p:txBody>
      </p:sp>
      <p:sp>
        <p:nvSpPr>
          <p:cNvPr id="12" name="Text Box 7"/>
          <p:cNvSpPr txBox="1">
            <a:spLocks noChangeArrowheads="1"/>
          </p:cNvSpPr>
          <p:nvPr/>
        </p:nvSpPr>
        <p:spPr bwMode="auto">
          <a:xfrm>
            <a:off x="7156450" y="5877272"/>
            <a:ext cx="1987550" cy="2746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fr-FR" sz="1200" b="1" dirty="0">
                <a:solidFill>
                  <a:schemeClr val="accent2"/>
                </a:solidFill>
              </a:rPr>
              <a:t>Rat noir (</a:t>
            </a:r>
            <a:r>
              <a:rPr lang="fr-FR" sz="1200" b="1" i="1" dirty="0">
                <a:solidFill>
                  <a:schemeClr val="accent2"/>
                </a:solidFill>
              </a:rPr>
              <a:t>Rattus </a:t>
            </a:r>
            <a:r>
              <a:rPr lang="fr-FR" sz="1200" b="1" i="1" dirty="0" err="1">
                <a:solidFill>
                  <a:schemeClr val="accent2"/>
                </a:solidFill>
              </a:rPr>
              <a:t>rattus</a:t>
            </a:r>
            <a:r>
              <a:rPr lang="fr-FR" sz="1200" b="1" dirty="0">
                <a:solidFill>
                  <a:schemeClr val="accent2"/>
                </a:solidFill>
              </a:rPr>
              <a:t>)</a:t>
            </a:r>
          </a:p>
        </p:txBody>
      </p:sp>
      <p:sp>
        <p:nvSpPr>
          <p:cNvPr id="14" name="ZoneTexte 13"/>
          <p:cNvSpPr txBox="1"/>
          <p:nvPr/>
        </p:nvSpPr>
        <p:spPr>
          <a:xfrm>
            <a:off x="689376" y="19116"/>
            <a:ext cx="6152004" cy="646331"/>
          </a:xfrm>
          <a:prstGeom prst="rect">
            <a:avLst/>
          </a:prstGeom>
          <a:noFill/>
        </p:spPr>
        <p:txBody>
          <a:bodyPr wrap="none" rtlCol="0">
            <a:spAutoFit/>
          </a:bodyPr>
          <a:lstStyle/>
          <a:p>
            <a:pPr algn="ctr"/>
            <a:r>
              <a:rPr lang="fr-FR" sz="3600" dirty="0">
                <a:latin typeface="+mj-lt"/>
              </a:rPr>
              <a:t>2. Les rongeurs: </a:t>
            </a:r>
            <a:r>
              <a:rPr lang="fr-FR" sz="3600" dirty="0"/>
              <a:t>différents types</a:t>
            </a:r>
            <a:endParaRPr lang="fr-FR" sz="3600" dirty="0">
              <a:latin typeface="+mj-lt"/>
            </a:endParaRPr>
          </a:p>
        </p:txBody>
      </p:sp>
      <p:sp>
        <p:nvSpPr>
          <p:cNvPr id="2" name="Espace réservé de la date 1">
            <a:extLst>
              <a:ext uri="{FF2B5EF4-FFF2-40B4-BE49-F238E27FC236}">
                <a16:creationId xmlns="" xmlns:a16="http://schemas.microsoft.com/office/drawing/2014/main" id="{E5BDEF57-6F66-46A0-AFA4-2B3A0CDF62EC}"/>
              </a:ext>
            </a:extLst>
          </p:cNvPr>
          <p:cNvSpPr>
            <a:spLocks noGrp="1"/>
          </p:cNvSpPr>
          <p:nvPr>
            <p:ph type="dt" sz="half" idx="10"/>
          </p:nvPr>
        </p:nvSpPr>
        <p:spPr/>
        <p:txBody>
          <a:bodyPr/>
          <a:lstStyle/>
          <a:p>
            <a:fld id="{81762F16-58D5-4FB7-9756-29685FB1EBD3}"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77AAB072-DECF-498D-8269-F3504DD9AA4B}"/>
              </a:ext>
            </a:extLst>
          </p:cNvPr>
          <p:cNvSpPr>
            <a:spLocks noGrp="1"/>
          </p:cNvSpPr>
          <p:nvPr>
            <p:ph type="sldNum" sz="quarter" idx="12"/>
          </p:nvPr>
        </p:nvSpPr>
        <p:spPr/>
        <p:txBody>
          <a:bodyPr/>
          <a:lstStyle/>
          <a:p>
            <a:fld id="{8BA2FF6F-FEEF-4235-A332-D1B446A47BD9}" type="slidenum">
              <a:rPr lang="fr-FR" smtClean="0"/>
              <a:pPr/>
              <a:t>8</a:t>
            </a:fld>
            <a:endParaRPr lang="fr-FR"/>
          </a:p>
        </p:txBody>
      </p:sp>
    </p:spTree>
    <p:extLst>
      <p:ext uri="{BB962C8B-B14F-4D97-AF65-F5344CB8AC3E}">
        <p14:creationId xmlns:p14="http://schemas.microsoft.com/office/powerpoint/2010/main" val="4049892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57200" y="274638"/>
            <a:ext cx="8229600" cy="1143000"/>
          </a:xfrm>
        </p:spPr>
        <p:txBody>
          <a:bodyPr/>
          <a:lstStyle/>
          <a:p>
            <a:pPr eaLnBrk="1" hangingPunct="1"/>
            <a:r>
              <a:rPr lang="fr-FR" altLang="fr-FR"/>
              <a:t>Si piste non obligée ?</a:t>
            </a:r>
          </a:p>
        </p:txBody>
      </p:sp>
      <p:sp>
        <p:nvSpPr>
          <p:cNvPr id="26627" name="Espace réservé du contenu 4"/>
          <p:cNvSpPr>
            <a:spLocks noGrp="1"/>
          </p:cNvSpPr>
          <p:nvPr>
            <p:ph idx="1"/>
          </p:nvPr>
        </p:nvSpPr>
        <p:spPr/>
        <p:txBody>
          <a:bodyPr/>
          <a:lstStyle/>
          <a:p>
            <a:r>
              <a:rPr lang="fr-FR" altLang="fr-FR"/>
              <a:t>Appâter les pièges</a:t>
            </a:r>
          </a:p>
          <a:p>
            <a:r>
              <a:rPr lang="fr-FR" altLang="fr-FR"/>
              <a:t>Exemple : grandes laiteries de Genève</a:t>
            </a:r>
          </a:p>
        </p:txBody>
      </p:sp>
      <p:pic>
        <p:nvPicPr>
          <p:cNvPr id="26628" name="Picture 4" descr="Souris 5"/>
          <p:cNvPicPr>
            <a:picLocks noChangeAspect="1" noChangeArrowheads="1"/>
          </p:cNvPicPr>
          <p:nvPr/>
        </p:nvPicPr>
        <p:blipFill>
          <a:blip r:embed="rId2" cstate="print"/>
          <a:srcRect/>
          <a:stretch>
            <a:fillRect/>
          </a:stretch>
        </p:blipFill>
        <p:spPr bwMode="auto">
          <a:xfrm>
            <a:off x="6732588" y="3367088"/>
            <a:ext cx="2000250" cy="2262187"/>
          </a:xfrm>
          <a:prstGeom prst="rect">
            <a:avLst/>
          </a:prstGeom>
          <a:noFill/>
          <a:ln w="9525">
            <a:noFill/>
            <a:miter lim="800000"/>
            <a:headEnd/>
            <a:tailEnd/>
          </a:ln>
        </p:spPr>
      </p:pic>
      <p:pic>
        <p:nvPicPr>
          <p:cNvPr id="26629" name="Image 2"/>
          <p:cNvPicPr>
            <a:picLocks noChangeAspect="1"/>
          </p:cNvPicPr>
          <p:nvPr/>
        </p:nvPicPr>
        <p:blipFill>
          <a:blip r:embed="rId3" cstate="print"/>
          <a:srcRect/>
          <a:stretch>
            <a:fillRect/>
          </a:stretch>
        </p:blipFill>
        <p:spPr bwMode="auto">
          <a:xfrm>
            <a:off x="492125" y="3687763"/>
            <a:ext cx="2160588" cy="1620837"/>
          </a:xfrm>
          <a:prstGeom prst="rect">
            <a:avLst/>
          </a:prstGeom>
          <a:noFill/>
          <a:ln w="9525">
            <a:noFill/>
            <a:miter lim="800000"/>
            <a:headEnd/>
            <a:tailEnd/>
          </a:ln>
        </p:spPr>
      </p:pic>
      <p:pic>
        <p:nvPicPr>
          <p:cNvPr id="26630" name="Image 2" descr="Tapettes souris tête bêche 2.jpg"/>
          <p:cNvPicPr>
            <a:picLocks noChangeAspect="1"/>
          </p:cNvPicPr>
          <p:nvPr/>
        </p:nvPicPr>
        <p:blipFill>
          <a:blip r:embed="rId4" cstate="print"/>
          <a:srcRect/>
          <a:stretch>
            <a:fillRect/>
          </a:stretch>
        </p:blipFill>
        <p:spPr bwMode="auto">
          <a:xfrm>
            <a:off x="3419475" y="4659313"/>
            <a:ext cx="2733675" cy="1938337"/>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CEB6B49E-D2D5-4A37-900E-34108D61C440}" type="slidenum">
              <a:rPr lang="fr-FR" smtClean="0"/>
              <a:pPr>
                <a:defRPr/>
              </a:pPr>
              <a:t>80</a:t>
            </a:fld>
            <a:endParaRPr lang="fr-FR"/>
          </a:p>
        </p:txBody>
      </p:sp>
      <p:sp>
        <p:nvSpPr>
          <p:cNvPr id="3" name="Espace réservé de la date 2">
            <a:extLst>
              <a:ext uri="{FF2B5EF4-FFF2-40B4-BE49-F238E27FC236}">
                <a16:creationId xmlns="" xmlns:a16="http://schemas.microsoft.com/office/drawing/2014/main" id="{ADDE48BB-DE99-4454-AB4D-CA146F400979}"/>
              </a:ext>
            </a:extLst>
          </p:cNvPr>
          <p:cNvSpPr>
            <a:spLocks noGrp="1"/>
          </p:cNvSpPr>
          <p:nvPr>
            <p:ph type="dt" sz="half" idx="10"/>
          </p:nvPr>
        </p:nvSpPr>
        <p:spPr/>
        <p:txBody>
          <a:bodyPr/>
          <a:lstStyle/>
          <a:p>
            <a:fld id="{00DF874B-0398-437D-925A-82EC9936A068}" type="datetime1">
              <a:rPr lang="fr-FR" smtClean="0"/>
              <a:t>24/10/2018</a:t>
            </a:fld>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457200" y="274638"/>
            <a:ext cx="8229600" cy="1143000"/>
          </a:xfrm>
        </p:spPr>
        <p:txBody>
          <a:bodyPr/>
          <a:lstStyle/>
          <a:p>
            <a:r>
              <a:rPr lang="fr-FR" altLang="fr-FR"/>
              <a:t>Appâts « naturels »</a:t>
            </a:r>
          </a:p>
        </p:txBody>
      </p:sp>
      <p:sp>
        <p:nvSpPr>
          <p:cNvPr id="27651" name="Espace réservé du contenu 1"/>
          <p:cNvSpPr>
            <a:spLocks noGrp="1"/>
          </p:cNvSpPr>
          <p:nvPr>
            <p:ph idx="1"/>
          </p:nvPr>
        </p:nvSpPr>
        <p:spPr>
          <a:xfrm>
            <a:off x="381000" y="1898650"/>
            <a:ext cx="8534400" cy="4267200"/>
          </a:xfrm>
        </p:spPr>
        <p:txBody>
          <a:bodyPr/>
          <a:lstStyle/>
          <a:p>
            <a:r>
              <a:rPr lang="fr-FR" altLang="fr-FR" b="1"/>
              <a:t>Utilisés en attractifs rongeurs</a:t>
            </a:r>
          </a:p>
          <a:p>
            <a:pPr lvl="1"/>
            <a:r>
              <a:rPr lang="fr-FR" altLang="fr-FR"/>
              <a:t>Techniquement ça marche</a:t>
            </a:r>
          </a:p>
          <a:p>
            <a:pPr lvl="1"/>
            <a:r>
              <a:rPr lang="fr-FR" altLang="fr-FR"/>
              <a:t>Règlementairement, c’est utilisable</a:t>
            </a:r>
          </a:p>
          <a:p>
            <a:r>
              <a:rPr lang="fr-FR" altLang="fr-FR" b="1"/>
              <a:t>Également, sur les chantiers :</a:t>
            </a:r>
          </a:p>
          <a:p>
            <a:pPr lvl="1"/>
            <a:r>
              <a:rPr lang="fr-FR" altLang="fr-FR"/>
              <a:t>Ces produits naturels « attirent les rongeurs »</a:t>
            </a:r>
          </a:p>
          <a:p>
            <a:pPr lvl="1"/>
            <a:r>
              <a:rPr lang="fr-FR" altLang="fr-FR"/>
              <a:t>Où « chercher les rongeurs ? »  : vers ces produits si entreposés</a:t>
            </a:r>
          </a:p>
        </p:txBody>
      </p:sp>
      <p:pic>
        <p:nvPicPr>
          <p:cNvPr id="27652" name="Image 3" descr="Beurre de cacahuète 2.jpg"/>
          <p:cNvPicPr>
            <a:picLocks noChangeAspect="1"/>
          </p:cNvPicPr>
          <p:nvPr/>
        </p:nvPicPr>
        <p:blipFill>
          <a:blip r:embed="rId2" cstate="print"/>
          <a:srcRect/>
          <a:stretch>
            <a:fillRect/>
          </a:stretch>
        </p:blipFill>
        <p:spPr bwMode="auto">
          <a:xfrm>
            <a:off x="7345363" y="115888"/>
            <a:ext cx="1654175" cy="2206625"/>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F057B4DD-30D2-4143-9A76-0B6FE659E527}" type="slidenum">
              <a:rPr lang="fr-FR" smtClean="0"/>
              <a:pPr>
                <a:defRPr/>
              </a:pPr>
              <a:t>81</a:t>
            </a:fld>
            <a:endParaRPr lang="fr-FR"/>
          </a:p>
        </p:txBody>
      </p:sp>
      <p:sp>
        <p:nvSpPr>
          <p:cNvPr id="3" name="Espace réservé de la date 2">
            <a:extLst>
              <a:ext uri="{FF2B5EF4-FFF2-40B4-BE49-F238E27FC236}">
                <a16:creationId xmlns="" xmlns:a16="http://schemas.microsoft.com/office/drawing/2014/main" id="{D3773E89-7BEB-4926-9231-E06D2D65519D}"/>
              </a:ext>
            </a:extLst>
          </p:cNvPr>
          <p:cNvSpPr>
            <a:spLocks noGrp="1"/>
          </p:cNvSpPr>
          <p:nvPr>
            <p:ph type="dt" sz="half" idx="10"/>
          </p:nvPr>
        </p:nvSpPr>
        <p:spPr/>
        <p:txBody>
          <a:bodyPr/>
          <a:lstStyle/>
          <a:p>
            <a:fld id="{901535F5-D8A3-4230-9FFE-B8D8FDDA3D5A}" type="datetime1">
              <a:rPr lang="fr-FR" smtClean="0"/>
              <a:t>24/10/2018</a:t>
            </a:fld>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3" descr="Beurre de cacahuète 2.jpg"/>
          <p:cNvPicPr>
            <a:picLocks noChangeAspect="1"/>
          </p:cNvPicPr>
          <p:nvPr/>
        </p:nvPicPr>
        <p:blipFill>
          <a:blip r:embed="rId2" cstate="print"/>
          <a:srcRect/>
          <a:stretch>
            <a:fillRect/>
          </a:stretch>
        </p:blipFill>
        <p:spPr bwMode="auto">
          <a:xfrm>
            <a:off x="4214813" y="3189288"/>
            <a:ext cx="1282700" cy="1711325"/>
          </a:xfrm>
          <a:prstGeom prst="rect">
            <a:avLst/>
          </a:prstGeom>
          <a:noFill/>
          <a:ln w="9525">
            <a:noFill/>
            <a:miter lim="800000"/>
            <a:headEnd/>
            <a:tailEnd/>
          </a:ln>
        </p:spPr>
      </p:pic>
      <p:pic>
        <p:nvPicPr>
          <p:cNvPr id="28675" name="Image 4" descr="Fromage de chèvre.jpg"/>
          <p:cNvPicPr>
            <a:picLocks noChangeAspect="1"/>
          </p:cNvPicPr>
          <p:nvPr/>
        </p:nvPicPr>
        <p:blipFill>
          <a:blip r:embed="rId3" cstate="print"/>
          <a:srcRect/>
          <a:stretch>
            <a:fillRect/>
          </a:stretch>
        </p:blipFill>
        <p:spPr bwMode="auto">
          <a:xfrm>
            <a:off x="468313" y="3883025"/>
            <a:ext cx="1246187" cy="1425575"/>
          </a:xfrm>
          <a:prstGeom prst="rect">
            <a:avLst/>
          </a:prstGeom>
          <a:noFill/>
          <a:ln w="9525">
            <a:noFill/>
            <a:miter lim="800000"/>
            <a:headEnd/>
            <a:tailEnd/>
          </a:ln>
        </p:spPr>
      </p:pic>
      <p:pic>
        <p:nvPicPr>
          <p:cNvPr id="28676" name="Image 6" descr="Miettes de thon 2.jpg"/>
          <p:cNvPicPr>
            <a:picLocks noChangeAspect="1"/>
          </p:cNvPicPr>
          <p:nvPr/>
        </p:nvPicPr>
        <p:blipFill>
          <a:blip r:embed="rId4" cstate="print"/>
          <a:srcRect/>
          <a:stretch>
            <a:fillRect/>
          </a:stretch>
        </p:blipFill>
        <p:spPr bwMode="auto">
          <a:xfrm>
            <a:off x="6110288" y="4184650"/>
            <a:ext cx="2252662" cy="1433513"/>
          </a:xfrm>
          <a:prstGeom prst="rect">
            <a:avLst/>
          </a:prstGeom>
          <a:noFill/>
          <a:ln w="9525">
            <a:noFill/>
            <a:miter lim="800000"/>
            <a:headEnd/>
            <a:tailEnd/>
          </a:ln>
        </p:spPr>
      </p:pic>
      <p:pic>
        <p:nvPicPr>
          <p:cNvPr id="28677" name="Image 3" descr="Carré de chocolat 2.jpg"/>
          <p:cNvPicPr>
            <a:picLocks noChangeAspect="1"/>
          </p:cNvPicPr>
          <p:nvPr/>
        </p:nvPicPr>
        <p:blipFill>
          <a:blip r:embed="rId5" cstate="print"/>
          <a:srcRect/>
          <a:stretch>
            <a:fillRect/>
          </a:stretch>
        </p:blipFill>
        <p:spPr bwMode="auto">
          <a:xfrm>
            <a:off x="2419350" y="4076700"/>
            <a:ext cx="985838" cy="1036638"/>
          </a:xfrm>
          <a:prstGeom prst="rect">
            <a:avLst/>
          </a:prstGeom>
          <a:noFill/>
          <a:ln w="9525">
            <a:noFill/>
            <a:miter lim="800000"/>
            <a:headEnd/>
            <a:tailEnd/>
          </a:ln>
        </p:spPr>
      </p:pic>
      <p:pic>
        <p:nvPicPr>
          <p:cNvPr id="28678" name="Picture 2" descr="http://www.lexpress.fr/medias/493/lard_493.jpg"/>
          <p:cNvPicPr>
            <a:picLocks noChangeAspect="1" noChangeArrowheads="1"/>
          </p:cNvPicPr>
          <p:nvPr/>
        </p:nvPicPr>
        <p:blipFill>
          <a:blip r:embed="rId6" cstate="print"/>
          <a:srcRect/>
          <a:stretch>
            <a:fillRect/>
          </a:stretch>
        </p:blipFill>
        <p:spPr bwMode="auto">
          <a:xfrm>
            <a:off x="2652713" y="5667375"/>
            <a:ext cx="1370012" cy="928688"/>
          </a:xfrm>
          <a:prstGeom prst="rect">
            <a:avLst/>
          </a:prstGeom>
          <a:noFill/>
          <a:ln w="9525">
            <a:noFill/>
            <a:miter lim="800000"/>
            <a:headEnd/>
            <a:tailEnd/>
          </a:ln>
        </p:spPr>
      </p:pic>
      <p:sp>
        <p:nvSpPr>
          <p:cNvPr id="28679" name="Titre 1"/>
          <p:cNvSpPr>
            <a:spLocks noGrp="1"/>
          </p:cNvSpPr>
          <p:nvPr>
            <p:ph type="title"/>
          </p:nvPr>
        </p:nvSpPr>
        <p:spPr>
          <a:xfrm>
            <a:off x="457200" y="274638"/>
            <a:ext cx="8229600" cy="1143000"/>
          </a:xfrm>
        </p:spPr>
        <p:txBody>
          <a:bodyPr/>
          <a:lstStyle/>
          <a:p>
            <a:r>
              <a:rPr lang="fr-FR" altLang="fr-FR" sz="4000"/>
              <a:t>Pour information comportementale</a:t>
            </a:r>
          </a:p>
        </p:txBody>
      </p:sp>
      <p:sp>
        <p:nvSpPr>
          <p:cNvPr id="3" name="Espace réservé du contenu 2"/>
          <p:cNvSpPr>
            <a:spLocks noGrp="1"/>
          </p:cNvSpPr>
          <p:nvPr>
            <p:ph idx="1"/>
          </p:nvPr>
        </p:nvSpPr>
        <p:spPr>
          <a:xfrm>
            <a:off x="246063" y="1739900"/>
            <a:ext cx="4038600" cy="1328738"/>
          </a:xfrm>
        </p:spPr>
        <p:txBody>
          <a:bodyPr/>
          <a:lstStyle/>
          <a:p>
            <a:pPr algn="ctr">
              <a:defRPr/>
            </a:pPr>
            <a:r>
              <a:rPr lang="fr-FR" dirty="0">
                <a:solidFill>
                  <a:schemeClr val="tx2">
                    <a:lumMod val="75000"/>
                  </a:schemeClr>
                </a:solidFill>
              </a:rPr>
              <a:t>Souris, surmulots</a:t>
            </a:r>
          </a:p>
          <a:p>
            <a:pPr algn="ctr">
              <a:defRPr/>
            </a:pPr>
            <a:r>
              <a:rPr lang="fr-FR" dirty="0">
                <a:solidFill>
                  <a:schemeClr val="tx2">
                    <a:lumMod val="75000"/>
                  </a:schemeClr>
                </a:solidFill>
              </a:rPr>
              <a:t>« Junk food »</a:t>
            </a:r>
          </a:p>
          <a:p>
            <a:pPr algn="ctr">
              <a:defRPr/>
            </a:pPr>
            <a:endParaRPr lang="fr-FR" dirty="0"/>
          </a:p>
        </p:txBody>
      </p:sp>
      <p:pic>
        <p:nvPicPr>
          <p:cNvPr id="28681" name="Picture 12" descr="http://i22.servimg.com/u/f22/11/54/09/67/beurre10.jpg"/>
          <p:cNvPicPr>
            <a:picLocks noChangeAspect="1" noChangeArrowheads="1"/>
          </p:cNvPicPr>
          <p:nvPr/>
        </p:nvPicPr>
        <p:blipFill>
          <a:blip r:embed="rId7" cstate="print"/>
          <a:srcRect/>
          <a:stretch>
            <a:fillRect/>
          </a:stretch>
        </p:blipFill>
        <p:spPr bwMode="auto">
          <a:xfrm>
            <a:off x="4605338" y="1268413"/>
            <a:ext cx="1481137" cy="1401762"/>
          </a:xfrm>
          <a:prstGeom prst="rect">
            <a:avLst/>
          </a:prstGeom>
          <a:noFill/>
          <a:ln w="9525">
            <a:noFill/>
            <a:miter lim="800000"/>
            <a:headEnd/>
            <a:tailEnd/>
          </a:ln>
        </p:spPr>
      </p:pic>
      <p:pic>
        <p:nvPicPr>
          <p:cNvPr id="28682" name="Picture 16" descr="http://www.journalepicurien.com/wp-content/uploads/2009/11/portion-vache-qui-rit.jpg"/>
          <p:cNvPicPr>
            <a:picLocks noChangeAspect="1" noChangeArrowheads="1"/>
          </p:cNvPicPr>
          <p:nvPr/>
        </p:nvPicPr>
        <p:blipFill>
          <a:blip r:embed="rId8" cstate="print"/>
          <a:srcRect/>
          <a:stretch>
            <a:fillRect/>
          </a:stretch>
        </p:blipFill>
        <p:spPr bwMode="auto">
          <a:xfrm>
            <a:off x="4356100" y="5300663"/>
            <a:ext cx="1601788" cy="1533525"/>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0F0A40D6-6D06-485B-AC01-A58A888575BA}" type="slidenum">
              <a:rPr lang="fr-FR" smtClean="0"/>
              <a:pPr>
                <a:defRPr/>
              </a:pPr>
              <a:t>82</a:t>
            </a:fld>
            <a:endParaRPr lang="fr-FR"/>
          </a:p>
        </p:txBody>
      </p:sp>
      <p:sp>
        <p:nvSpPr>
          <p:cNvPr id="4" name="Espace réservé de la date 3">
            <a:extLst>
              <a:ext uri="{FF2B5EF4-FFF2-40B4-BE49-F238E27FC236}">
                <a16:creationId xmlns="" xmlns:a16="http://schemas.microsoft.com/office/drawing/2014/main" id="{258002CB-F885-45B3-90C5-596581CD57EA}"/>
              </a:ext>
            </a:extLst>
          </p:cNvPr>
          <p:cNvSpPr>
            <a:spLocks noGrp="1"/>
          </p:cNvSpPr>
          <p:nvPr>
            <p:ph type="dt" sz="half" idx="10"/>
          </p:nvPr>
        </p:nvSpPr>
        <p:spPr/>
        <p:txBody>
          <a:bodyPr/>
          <a:lstStyle/>
          <a:p>
            <a:fld id="{6E274B5F-C685-419E-9B6F-C48766CCA5C8}" type="datetime1">
              <a:rPr lang="fr-FR" smtClean="0"/>
              <a:t>24/10/2018</a:t>
            </a:fld>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p:cNvSpPr>
            <a:spLocks noGrp="1"/>
          </p:cNvSpPr>
          <p:nvPr>
            <p:ph idx="1"/>
          </p:nvPr>
        </p:nvSpPr>
        <p:spPr>
          <a:xfrm>
            <a:off x="209550" y="341313"/>
            <a:ext cx="8534400" cy="6264275"/>
          </a:xfrm>
        </p:spPr>
        <p:txBody>
          <a:bodyPr>
            <a:normAutofit lnSpcReduction="10000"/>
          </a:bodyPr>
          <a:lstStyle/>
          <a:p>
            <a:r>
              <a:rPr lang="fr-FR" altLang="fr-FR" sz="2400" b="1" dirty="0"/>
              <a:t>Chair d’avocat :</a:t>
            </a:r>
          </a:p>
          <a:p>
            <a:pPr lvl="1"/>
            <a:r>
              <a:rPr lang="fr-FR" altLang="fr-FR" sz="2000" dirty="0"/>
              <a:t>Attractif souris</a:t>
            </a:r>
          </a:p>
          <a:p>
            <a:r>
              <a:rPr lang="fr-FR" altLang="fr-FR" sz="2400" b="1" dirty="0"/>
              <a:t>Poudre d’amande, noix de coco</a:t>
            </a:r>
          </a:p>
          <a:p>
            <a:pPr lvl="1"/>
            <a:r>
              <a:rPr lang="fr-FR" altLang="fr-FR" sz="2000" dirty="0"/>
              <a:t>Attractif souris</a:t>
            </a:r>
          </a:p>
          <a:p>
            <a:r>
              <a:rPr lang="fr-FR" altLang="fr-FR" sz="2400" b="1" dirty="0"/>
              <a:t>Arachides :</a:t>
            </a:r>
          </a:p>
          <a:p>
            <a:pPr lvl="1"/>
            <a:r>
              <a:rPr lang="fr-FR" altLang="fr-FR" sz="2000" dirty="0"/>
              <a:t>Attractif souris, rats</a:t>
            </a:r>
          </a:p>
          <a:p>
            <a:pPr lvl="1"/>
            <a:r>
              <a:rPr lang="fr-FR" altLang="fr-FR" sz="2000" dirty="0"/>
              <a:t>Milieu agroalimentaire ?</a:t>
            </a:r>
          </a:p>
          <a:p>
            <a:r>
              <a:rPr lang="fr-FR" altLang="fr-FR" sz="2400" b="1" dirty="0"/>
              <a:t>Pet </a:t>
            </a:r>
            <a:r>
              <a:rPr lang="fr-FR" altLang="fr-FR" sz="2400" b="1" dirty="0" err="1"/>
              <a:t>food</a:t>
            </a:r>
            <a:r>
              <a:rPr lang="fr-FR" altLang="fr-FR" sz="2400" b="1" dirty="0"/>
              <a:t> !</a:t>
            </a:r>
          </a:p>
          <a:p>
            <a:pPr lvl="1"/>
            <a:r>
              <a:rPr lang="fr-FR" altLang="fr-FR" sz="1800" dirty="0"/>
              <a:t>Attractif souris</a:t>
            </a:r>
          </a:p>
          <a:p>
            <a:r>
              <a:rPr lang="fr-FR" altLang="fr-FR" sz="2400" b="1" dirty="0"/>
              <a:t>Noix de cajou</a:t>
            </a:r>
          </a:p>
          <a:p>
            <a:r>
              <a:rPr lang="fr-FR" altLang="fr-FR" sz="2400" b="1" dirty="0"/>
              <a:t>Miel :</a:t>
            </a:r>
          </a:p>
          <a:p>
            <a:pPr lvl="1"/>
            <a:r>
              <a:rPr lang="fr-FR" altLang="fr-FR" sz="2000" dirty="0"/>
              <a:t>Attractif rat d’égout, Stable </a:t>
            </a:r>
          </a:p>
          <a:p>
            <a:r>
              <a:rPr lang="fr-FR" altLang="fr-FR" sz="2400" b="1" dirty="0"/>
              <a:t>Crevettes !</a:t>
            </a:r>
          </a:p>
          <a:p>
            <a:r>
              <a:rPr lang="fr-FR" altLang="fr-FR" sz="2400" b="1" dirty="0"/>
              <a:t>Des répulsifs naturels ?</a:t>
            </a:r>
          </a:p>
          <a:p>
            <a:pPr lvl="1"/>
            <a:r>
              <a:rPr lang="fr-FR" altLang="fr-FR" sz="1800" dirty="0"/>
              <a:t>L’ail, le poivre</a:t>
            </a:r>
          </a:p>
          <a:p>
            <a:pPr lvl="1"/>
            <a:r>
              <a:rPr lang="fr-FR" altLang="fr-FR" sz="1800" dirty="0"/>
              <a:t>Certaines huiles essentielles</a:t>
            </a:r>
          </a:p>
        </p:txBody>
      </p:sp>
      <p:pic>
        <p:nvPicPr>
          <p:cNvPr id="30723" name="Image 7" descr="Pet food 2.jpg"/>
          <p:cNvPicPr>
            <a:picLocks noChangeAspect="1"/>
          </p:cNvPicPr>
          <p:nvPr/>
        </p:nvPicPr>
        <p:blipFill>
          <a:blip r:embed="rId3" cstate="print"/>
          <a:srcRect/>
          <a:stretch>
            <a:fillRect/>
          </a:stretch>
        </p:blipFill>
        <p:spPr bwMode="auto">
          <a:xfrm>
            <a:off x="6500813" y="2089150"/>
            <a:ext cx="1849437" cy="1239838"/>
          </a:xfrm>
          <a:prstGeom prst="rect">
            <a:avLst/>
          </a:prstGeom>
          <a:noFill/>
          <a:ln w="9525">
            <a:noFill/>
            <a:miter lim="800000"/>
            <a:headEnd/>
            <a:tailEnd/>
          </a:ln>
        </p:spPr>
      </p:pic>
      <p:pic>
        <p:nvPicPr>
          <p:cNvPr id="30724" name="Picture 7" descr="http://recettessimples.fr/images/Puree_Avocats.jpg"/>
          <p:cNvPicPr>
            <a:picLocks noChangeAspect="1" noChangeArrowheads="1"/>
          </p:cNvPicPr>
          <p:nvPr/>
        </p:nvPicPr>
        <p:blipFill>
          <a:blip r:embed="rId4" cstate="print"/>
          <a:srcRect/>
          <a:stretch>
            <a:fillRect/>
          </a:stretch>
        </p:blipFill>
        <p:spPr bwMode="auto">
          <a:xfrm>
            <a:off x="4792663" y="60325"/>
            <a:ext cx="1411287" cy="958850"/>
          </a:xfrm>
          <a:prstGeom prst="rect">
            <a:avLst/>
          </a:prstGeom>
          <a:noFill/>
          <a:ln w="9525">
            <a:noFill/>
            <a:miter lim="800000"/>
            <a:headEnd/>
            <a:tailEnd/>
          </a:ln>
        </p:spPr>
      </p:pic>
      <p:pic>
        <p:nvPicPr>
          <p:cNvPr id="30725" name="Picture 9" descr="http://apiculture-populaire.com/img/cuillere-miel.jpg"/>
          <p:cNvPicPr>
            <a:picLocks noChangeAspect="1" noChangeArrowheads="1"/>
          </p:cNvPicPr>
          <p:nvPr/>
        </p:nvPicPr>
        <p:blipFill>
          <a:blip r:embed="rId5" cstate="print"/>
          <a:srcRect/>
          <a:stretch>
            <a:fillRect/>
          </a:stretch>
        </p:blipFill>
        <p:spPr bwMode="auto">
          <a:xfrm>
            <a:off x="6500813" y="476250"/>
            <a:ext cx="1936750" cy="1290638"/>
          </a:xfrm>
          <a:prstGeom prst="rect">
            <a:avLst/>
          </a:prstGeom>
          <a:noFill/>
          <a:ln w="9525">
            <a:noFill/>
            <a:miter lim="800000"/>
            <a:headEnd/>
            <a:tailEnd/>
          </a:ln>
        </p:spPr>
      </p:pic>
      <p:pic>
        <p:nvPicPr>
          <p:cNvPr id="30726" name="Picture 15" descr="http://www.mondoux.ca/images/products/7-arachides-salaees-p.jpg"/>
          <p:cNvPicPr>
            <a:picLocks noChangeAspect="1" noChangeArrowheads="1"/>
          </p:cNvPicPr>
          <p:nvPr/>
        </p:nvPicPr>
        <p:blipFill>
          <a:blip r:embed="rId6" cstate="print"/>
          <a:srcRect/>
          <a:stretch>
            <a:fillRect/>
          </a:stretch>
        </p:blipFill>
        <p:spPr bwMode="auto">
          <a:xfrm>
            <a:off x="4738688" y="2595563"/>
            <a:ext cx="1441450" cy="1443037"/>
          </a:xfrm>
          <a:prstGeom prst="rect">
            <a:avLst/>
          </a:prstGeom>
          <a:noFill/>
          <a:ln w="9525">
            <a:noFill/>
            <a:miter lim="800000"/>
            <a:headEnd/>
            <a:tailEnd/>
          </a:ln>
        </p:spPr>
      </p:pic>
      <p:pic>
        <p:nvPicPr>
          <p:cNvPr id="30727" name="Image 1"/>
          <p:cNvPicPr>
            <a:picLocks noChangeAspect="1"/>
          </p:cNvPicPr>
          <p:nvPr/>
        </p:nvPicPr>
        <p:blipFill>
          <a:blip r:embed="rId7" cstate="print"/>
          <a:srcRect/>
          <a:stretch>
            <a:fillRect/>
          </a:stretch>
        </p:blipFill>
        <p:spPr bwMode="auto">
          <a:xfrm>
            <a:off x="7816850" y="4038600"/>
            <a:ext cx="1327150" cy="2819400"/>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788F9734-C1A8-4A4D-ABCC-CA395B52AC98}" type="slidenum">
              <a:rPr lang="fr-FR" smtClean="0"/>
              <a:pPr>
                <a:defRPr/>
              </a:pPr>
              <a:t>83</a:t>
            </a:fld>
            <a:endParaRPr lang="fr-FR"/>
          </a:p>
        </p:txBody>
      </p:sp>
      <p:pic>
        <p:nvPicPr>
          <p:cNvPr id="30729" name="Image 3" descr="Carré de chocolat 2.jpg"/>
          <p:cNvPicPr>
            <a:picLocks noChangeAspect="1"/>
          </p:cNvPicPr>
          <p:nvPr/>
        </p:nvPicPr>
        <p:blipFill>
          <a:blip r:embed="rId8" cstate="print"/>
          <a:srcRect/>
          <a:stretch>
            <a:fillRect/>
          </a:stretch>
        </p:blipFill>
        <p:spPr bwMode="auto">
          <a:xfrm>
            <a:off x="8110538" y="85725"/>
            <a:ext cx="985837" cy="1036638"/>
          </a:xfrm>
          <a:prstGeom prst="rect">
            <a:avLst/>
          </a:prstGeom>
          <a:noFill/>
          <a:ln w="9525">
            <a:noFill/>
            <a:miter lim="800000"/>
            <a:headEnd/>
            <a:tailEnd/>
          </a:ln>
        </p:spPr>
      </p:pic>
      <p:pic>
        <p:nvPicPr>
          <p:cNvPr id="30730" name="Picture 2" descr="http://www.lexpress.fr/medias/493/lard_493.jpg"/>
          <p:cNvPicPr>
            <a:picLocks noChangeAspect="1" noChangeArrowheads="1"/>
          </p:cNvPicPr>
          <p:nvPr/>
        </p:nvPicPr>
        <p:blipFill>
          <a:blip r:embed="rId9" cstate="print"/>
          <a:srcRect/>
          <a:stretch>
            <a:fillRect/>
          </a:stretch>
        </p:blipFill>
        <p:spPr bwMode="auto">
          <a:xfrm>
            <a:off x="3923655" y="4532313"/>
            <a:ext cx="1368425" cy="928687"/>
          </a:xfrm>
          <a:prstGeom prst="rect">
            <a:avLst/>
          </a:prstGeom>
          <a:noFill/>
          <a:ln w="9525">
            <a:noFill/>
            <a:miter lim="800000"/>
            <a:headEnd/>
            <a:tailEnd/>
          </a:ln>
        </p:spPr>
      </p:pic>
      <p:sp>
        <p:nvSpPr>
          <p:cNvPr id="12" name="Rectangle 11"/>
          <p:cNvSpPr/>
          <p:nvPr/>
        </p:nvSpPr>
        <p:spPr bwMode="auto">
          <a:xfrm>
            <a:off x="3707904" y="1838325"/>
            <a:ext cx="3240359" cy="501650"/>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lstStyle/>
          <a:p>
            <a:pPr algn="ctr">
              <a:defRPr/>
            </a:pPr>
            <a:r>
              <a:rPr lang="fr-FR" sz="2800" b="1" dirty="0">
                <a:solidFill>
                  <a:srgbClr val="FF0000"/>
                </a:solidFill>
                <a:effectLst>
                  <a:outerShdw blurRad="38100" dist="38100" dir="2700000" algn="tl">
                    <a:srgbClr val="000000">
                      <a:alpha val="43137"/>
                    </a:srgbClr>
                  </a:outerShdw>
                </a:effectLst>
                <a:latin typeface="Times New Roman" pitchFamily="18" charset="0"/>
                <a:cs typeface="Arial" charset="0"/>
              </a:rPr>
              <a:t>Cancoillotte ! répulsif</a:t>
            </a:r>
          </a:p>
        </p:txBody>
      </p:sp>
      <p:pic>
        <p:nvPicPr>
          <p:cNvPr id="30732" name="Image 5" descr="ketchup.jpg"/>
          <p:cNvPicPr>
            <a:picLocks noChangeAspect="1"/>
          </p:cNvPicPr>
          <p:nvPr/>
        </p:nvPicPr>
        <p:blipFill>
          <a:blip r:embed="rId10" cstate="print"/>
          <a:srcRect/>
          <a:stretch>
            <a:fillRect/>
          </a:stretch>
        </p:blipFill>
        <p:spPr bwMode="auto">
          <a:xfrm>
            <a:off x="5867400" y="3944938"/>
            <a:ext cx="1266825" cy="1019175"/>
          </a:xfrm>
          <a:prstGeom prst="rect">
            <a:avLst/>
          </a:prstGeom>
          <a:noFill/>
          <a:ln w="9525">
            <a:noFill/>
            <a:miter lim="800000"/>
            <a:headEnd/>
            <a:tailEnd/>
          </a:ln>
        </p:spPr>
      </p:pic>
      <p:sp>
        <p:nvSpPr>
          <p:cNvPr id="14" name="Rectangle 13"/>
          <p:cNvSpPr/>
          <p:nvPr/>
        </p:nvSpPr>
        <p:spPr bwMode="auto">
          <a:xfrm>
            <a:off x="3995936" y="6354763"/>
            <a:ext cx="2736304" cy="503237"/>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lstStyle/>
          <a:p>
            <a:pPr algn="ctr">
              <a:defRPr/>
            </a:pPr>
            <a:r>
              <a:rPr lang="fr-FR" sz="2800" b="1" dirty="0">
                <a:solidFill>
                  <a:srgbClr val="FF0000"/>
                </a:solidFill>
                <a:effectLst>
                  <a:outerShdw blurRad="38100" dist="38100" dir="2700000" algn="tl">
                    <a:srgbClr val="000000">
                      <a:alpha val="43137"/>
                    </a:srgbClr>
                  </a:outerShdw>
                </a:effectLst>
                <a:latin typeface="Times New Roman" pitchFamily="18" charset="0"/>
                <a:cs typeface="Arial" charset="0"/>
              </a:rPr>
              <a:t>Nicotine ! répulsif</a:t>
            </a:r>
          </a:p>
        </p:txBody>
      </p:sp>
      <p:pic>
        <p:nvPicPr>
          <p:cNvPr id="30734" name="Picture 5" descr="http://www.monprimeur.com/documents/Image/legumes/ail.gif"/>
          <p:cNvPicPr>
            <a:picLocks noChangeAspect="1" noChangeArrowheads="1"/>
          </p:cNvPicPr>
          <p:nvPr/>
        </p:nvPicPr>
        <p:blipFill>
          <a:blip r:embed="rId11" cstate="print"/>
          <a:srcRect/>
          <a:stretch>
            <a:fillRect/>
          </a:stretch>
        </p:blipFill>
        <p:spPr bwMode="auto">
          <a:xfrm>
            <a:off x="5911850" y="4700588"/>
            <a:ext cx="1905000" cy="1905000"/>
          </a:xfrm>
          <a:prstGeom prst="rect">
            <a:avLst/>
          </a:prstGeom>
          <a:noFill/>
          <a:ln w="9525">
            <a:noFill/>
            <a:miter lim="800000"/>
            <a:headEnd/>
            <a:tailEnd/>
          </a:ln>
        </p:spPr>
      </p:pic>
      <p:sp>
        <p:nvSpPr>
          <p:cNvPr id="3" name="Espace réservé de la date 2">
            <a:extLst>
              <a:ext uri="{FF2B5EF4-FFF2-40B4-BE49-F238E27FC236}">
                <a16:creationId xmlns="" xmlns:a16="http://schemas.microsoft.com/office/drawing/2014/main" id="{C48DE27D-42C7-47AC-A4DC-0B347F78AD5B}"/>
              </a:ext>
            </a:extLst>
          </p:cNvPr>
          <p:cNvSpPr>
            <a:spLocks noGrp="1"/>
          </p:cNvSpPr>
          <p:nvPr>
            <p:ph type="dt" sz="half" idx="10"/>
          </p:nvPr>
        </p:nvSpPr>
        <p:spPr/>
        <p:txBody>
          <a:bodyPr/>
          <a:lstStyle/>
          <a:p>
            <a:fld id="{C17E8C0F-F72C-450E-B10D-EF3E98E5063D}" type="datetime1">
              <a:rPr lang="fr-FR" smtClean="0"/>
              <a:t>24/10/2018</a:t>
            </a:fld>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a:xfrm>
            <a:off x="467544" y="1988840"/>
            <a:ext cx="8229600" cy="4525963"/>
          </a:xfrm>
        </p:spPr>
        <p:txBody>
          <a:bodyPr/>
          <a:lstStyle/>
          <a:p>
            <a:pPr>
              <a:buFont typeface="Wingdings" pitchFamily="2" charset="2"/>
              <a:buChar char="Ø"/>
            </a:pPr>
            <a:r>
              <a:rPr lang="fr-FR" dirty="0"/>
              <a:t>Piège à rat électronique</a:t>
            </a:r>
          </a:p>
          <a:p>
            <a:pPr>
              <a:buNone/>
            </a:pPr>
            <a:r>
              <a:rPr lang="fr-FR" dirty="0"/>
              <a:t>Electrocution  décharge électrique durant 2 minutes</a:t>
            </a:r>
          </a:p>
          <a:p>
            <a:pPr>
              <a:buNone/>
            </a:pPr>
            <a:r>
              <a:rPr lang="fr-FR" dirty="0"/>
              <a:t>Possibilité de mettre un appât dans le piège</a:t>
            </a:r>
          </a:p>
        </p:txBody>
      </p:sp>
      <p:pic>
        <p:nvPicPr>
          <p:cNvPr id="118788" name="Picture 4" descr="http://georgetteny.oldiblog.com/sites/images/articles/172/article_1726354.gif"/>
          <p:cNvPicPr>
            <a:picLocks noChangeAspect="1" noChangeArrowheads="1"/>
          </p:cNvPicPr>
          <p:nvPr/>
        </p:nvPicPr>
        <p:blipFill>
          <a:blip r:embed="rId2" cstate="print"/>
          <a:srcRect/>
          <a:stretch>
            <a:fillRect/>
          </a:stretch>
        </p:blipFill>
        <p:spPr bwMode="auto">
          <a:xfrm>
            <a:off x="7308305" y="260648"/>
            <a:ext cx="1835696" cy="2173850"/>
          </a:xfrm>
          <a:prstGeom prst="rect">
            <a:avLst/>
          </a:prstGeom>
          <a:noFill/>
        </p:spPr>
      </p:pic>
      <p:pic>
        <p:nvPicPr>
          <p:cNvPr id="118790" name="Picture 6" descr="http://www.monechelle.fr/piege-a-rat-electronique-de-victor-P-70988_1.jpg"/>
          <p:cNvPicPr>
            <a:picLocks noChangeAspect="1" noChangeArrowheads="1"/>
          </p:cNvPicPr>
          <p:nvPr/>
        </p:nvPicPr>
        <p:blipFill>
          <a:blip r:embed="rId3" cstate="print"/>
          <a:srcRect/>
          <a:stretch>
            <a:fillRect/>
          </a:stretch>
        </p:blipFill>
        <p:spPr bwMode="auto">
          <a:xfrm>
            <a:off x="6636246" y="4350245"/>
            <a:ext cx="2507754" cy="2507755"/>
          </a:xfrm>
          <a:prstGeom prst="rect">
            <a:avLst/>
          </a:prstGeom>
          <a:noFill/>
        </p:spPr>
      </p:pic>
      <p:sp>
        <p:nvSpPr>
          <p:cNvPr id="2" name="Espace réservé de la date 1">
            <a:extLst>
              <a:ext uri="{FF2B5EF4-FFF2-40B4-BE49-F238E27FC236}">
                <a16:creationId xmlns="" xmlns:a16="http://schemas.microsoft.com/office/drawing/2014/main" id="{4038B635-F992-493A-AF13-79952AA58AC0}"/>
              </a:ext>
            </a:extLst>
          </p:cNvPr>
          <p:cNvSpPr>
            <a:spLocks noGrp="1"/>
          </p:cNvSpPr>
          <p:nvPr>
            <p:ph type="dt" sz="half" idx="10"/>
          </p:nvPr>
        </p:nvSpPr>
        <p:spPr/>
        <p:txBody>
          <a:bodyPr/>
          <a:lstStyle/>
          <a:p>
            <a:fld id="{C07E59DE-533F-4978-B1F8-B119C2486741}"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E13CA0C4-0CAE-4F09-BC9D-F1130CD67D0E}"/>
              </a:ext>
            </a:extLst>
          </p:cNvPr>
          <p:cNvSpPr>
            <a:spLocks noGrp="1"/>
          </p:cNvSpPr>
          <p:nvPr>
            <p:ph type="sldNum" sz="quarter" idx="12"/>
          </p:nvPr>
        </p:nvSpPr>
        <p:spPr/>
        <p:txBody>
          <a:bodyPr/>
          <a:lstStyle/>
          <a:p>
            <a:fld id="{8BA2FF6F-FEEF-4235-A332-D1B446A47BD9}" type="slidenum">
              <a:rPr lang="fr-FR" smtClean="0"/>
              <a:pPr/>
              <a:t>84</a:t>
            </a:fld>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lnSpcReduction="10000"/>
          </a:bodyPr>
          <a:lstStyle/>
          <a:p>
            <a:pPr>
              <a:buFont typeface="Wingdings" pitchFamily="2" charset="2"/>
              <a:buChar char="Ø"/>
            </a:pPr>
            <a:r>
              <a:rPr lang="fr-FR" dirty="0"/>
              <a:t>Piège à capture non mortel</a:t>
            </a:r>
          </a:p>
          <a:p>
            <a:pPr>
              <a:buNone/>
            </a:pPr>
            <a:r>
              <a:rPr lang="fr-FR" dirty="0"/>
              <a:t>Système de captures sans appâtage </a:t>
            </a:r>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r>
              <a:rPr lang="fr-FR" dirty="0"/>
              <a:t>spécial AIB et HACCP</a:t>
            </a:r>
          </a:p>
        </p:txBody>
      </p:sp>
      <p:pic>
        <p:nvPicPr>
          <p:cNvPr id="119810" name="Picture 2" descr="PROKETCH BOITE/PIEGE AVEC COUVERCLE TRANSPARENT (12)"/>
          <p:cNvPicPr>
            <a:picLocks noChangeAspect="1" noChangeArrowheads="1"/>
          </p:cNvPicPr>
          <p:nvPr/>
        </p:nvPicPr>
        <p:blipFill>
          <a:blip r:embed="rId3" cstate="print"/>
          <a:srcRect l="26460" t="28980" r="28181" b="28181"/>
          <a:stretch>
            <a:fillRect/>
          </a:stretch>
        </p:blipFill>
        <p:spPr bwMode="auto">
          <a:xfrm>
            <a:off x="3995936" y="4409728"/>
            <a:ext cx="2592288" cy="2448272"/>
          </a:xfrm>
          <a:prstGeom prst="rect">
            <a:avLst/>
          </a:prstGeom>
          <a:noFill/>
        </p:spPr>
      </p:pic>
      <p:pic>
        <p:nvPicPr>
          <p:cNvPr id="119812" name="Picture 4" descr="CATCH ALL COUVERCLE TRANSPARENT (12)"/>
          <p:cNvPicPr>
            <a:picLocks noChangeAspect="1" noChangeArrowheads="1"/>
          </p:cNvPicPr>
          <p:nvPr/>
        </p:nvPicPr>
        <p:blipFill>
          <a:blip r:embed="rId4" cstate="print"/>
          <a:srcRect/>
          <a:stretch>
            <a:fillRect/>
          </a:stretch>
        </p:blipFill>
        <p:spPr bwMode="auto">
          <a:xfrm>
            <a:off x="6381328" y="2204864"/>
            <a:ext cx="2762672" cy="2762672"/>
          </a:xfrm>
          <a:prstGeom prst="rect">
            <a:avLst/>
          </a:prstGeom>
          <a:noFill/>
        </p:spPr>
      </p:pic>
      <p:sp>
        <p:nvSpPr>
          <p:cNvPr id="2" name="Espace réservé de la date 1">
            <a:extLst>
              <a:ext uri="{FF2B5EF4-FFF2-40B4-BE49-F238E27FC236}">
                <a16:creationId xmlns="" xmlns:a16="http://schemas.microsoft.com/office/drawing/2014/main" id="{2044B9A3-734E-4646-96C2-DC8380B735FE}"/>
              </a:ext>
            </a:extLst>
          </p:cNvPr>
          <p:cNvSpPr>
            <a:spLocks noGrp="1"/>
          </p:cNvSpPr>
          <p:nvPr>
            <p:ph type="dt" sz="half" idx="10"/>
          </p:nvPr>
        </p:nvSpPr>
        <p:spPr/>
        <p:txBody>
          <a:bodyPr/>
          <a:lstStyle/>
          <a:p>
            <a:fld id="{274C2F9D-EE8C-4069-BEE1-88639B205884}"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5534865E-5166-434E-9540-C614C854551D}"/>
              </a:ext>
            </a:extLst>
          </p:cNvPr>
          <p:cNvSpPr>
            <a:spLocks noGrp="1"/>
          </p:cNvSpPr>
          <p:nvPr>
            <p:ph type="sldNum" sz="quarter" idx="12"/>
          </p:nvPr>
        </p:nvSpPr>
        <p:spPr/>
        <p:txBody>
          <a:bodyPr/>
          <a:lstStyle/>
          <a:p>
            <a:fld id="{8BA2FF6F-FEEF-4235-A332-D1B446A47BD9}" type="slidenum">
              <a:rPr lang="fr-FR" smtClean="0"/>
              <a:pPr/>
              <a:t>85</a:t>
            </a:fld>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304800" y="115888"/>
            <a:ext cx="8610600" cy="1066800"/>
          </a:xfrm>
        </p:spPr>
        <p:txBody>
          <a:bodyPr/>
          <a:lstStyle/>
          <a:p>
            <a:r>
              <a:rPr lang="fr-FR" altLang="fr-FR"/>
              <a:t>Pièges à capture</a:t>
            </a:r>
          </a:p>
        </p:txBody>
      </p:sp>
      <p:sp>
        <p:nvSpPr>
          <p:cNvPr id="37891" name="Espace réservé du contenu 5"/>
          <p:cNvSpPr>
            <a:spLocks noGrp="1"/>
          </p:cNvSpPr>
          <p:nvPr>
            <p:ph idx="1"/>
          </p:nvPr>
        </p:nvSpPr>
        <p:spPr>
          <a:xfrm>
            <a:off x="381000" y="1628775"/>
            <a:ext cx="5630863" cy="1800225"/>
          </a:xfrm>
        </p:spPr>
        <p:txBody>
          <a:bodyPr/>
          <a:lstStyle/>
          <a:p>
            <a:pPr algn="ctr"/>
            <a:r>
              <a:rPr lang="fr-FR" altLang="fr-FR" sz="3600"/>
              <a:t>Piège + glu ?</a:t>
            </a:r>
          </a:p>
          <a:p>
            <a:pPr lvl="1" algn="ctr"/>
            <a:r>
              <a:rPr lang="fr-FR" altLang="fr-FR" sz="3200"/>
              <a:t>Moins cruel</a:t>
            </a:r>
          </a:p>
        </p:txBody>
      </p:sp>
      <p:pic>
        <p:nvPicPr>
          <p:cNvPr id="37892" name="Image 3" descr="Poste souris rétention glu.jpg"/>
          <p:cNvPicPr>
            <a:picLocks noChangeAspect="1"/>
          </p:cNvPicPr>
          <p:nvPr/>
        </p:nvPicPr>
        <p:blipFill>
          <a:blip r:embed="rId2" cstate="print"/>
          <a:srcRect/>
          <a:stretch>
            <a:fillRect/>
          </a:stretch>
        </p:blipFill>
        <p:spPr bwMode="auto">
          <a:xfrm>
            <a:off x="2987675" y="3860800"/>
            <a:ext cx="3581400" cy="2686050"/>
          </a:xfrm>
          <a:prstGeom prst="rect">
            <a:avLst/>
          </a:prstGeom>
          <a:noFill/>
          <a:ln w="9525">
            <a:noFill/>
            <a:miter lim="800000"/>
            <a:headEnd/>
            <a:tailEnd/>
          </a:ln>
        </p:spPr>
      </p:pic>
      <p:pic>
        <p:nvPicPr>
          <p:cNvPr id="37893" name="Image 4" descr="Aluminium piège rongé.jpg"/>
          <p:cNvPicPr>
            <a:picLocks noChangeAspect="1"/>
          </p:cNvPicPr>
          <p:nvPr/>
        </p:nvPicPr>
        <p:blipFill>
          <a:blip r:embed="rId3" cstate="print"/>
          <a:srcRect/>
          <a:stretch>
            <a:fillRect/>
          </a:stretch>
        </p:blipFill>
        <p:spPr bwMode="auto">
          <a:xfrm>
            <a:off x="6372225" y="1484313"/>
            <a:ext cx="2349500" cy="1982787"/>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710A5173-A410-4677-AD18-BBCE020E15FB}" type="slidenum">
              <a:rPr lang="fr-FR" smtClean="0"/>
              <a:pPr>
                <a:defRPr/>
              </a:pPr>
              <a:t>86</a:t>
            </a:fld>
            <a:endParaRPr lang="fr-FR"/>
          </a:p>
        </p:txBody>
      </p:sp>
      <p:sp>
        <p:nvSpPr>
          <p:cNvPr id="3" name="Espace réservé de la date 2">
            <a:extLst>
              <a:ext uri="{FF2B5EF4-FFF2-40B4-BE49-F238E27FC236}">
                <a16:creationId xmlns="" xmlns:a16="http://schemas.microsoft.com/office/drawing/2014/main" id="{26B24482-2DF1-407E-841D-BC110A8BBCA9}"/>
              </a:ext>
            </a:extLst>
          </p:cNvPr>
          <p:cNvSpPr>
            <a:spLocks noGrp="1"/>
          </p:cNvSpPr>
          <p:nvPr>
            <p:ph type="dt" sz="half" idx="10"/>
          </p:nvPr>
        </p:nvSpPr>
        <p:spPr/>
        <p:txBody>
          <a:bodyPr/>
          <a:lstStyle/>
          <a:p>
            <a:fld id="{FFDBBB35-8E01-4213-A248-AF4215C4109D}" type="datetime1">
              <a:rPr lang="fr-FR" smtClean="0"/>
              <a:t>24/10/2018</a:t>
            </a:fld>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29600" cy="1143000"/>
          </a:xfrm>
        </p:spPr>
        <p:txBody>
          <a:bodyPr/>
          <a:lstStyle/>
          <a:p>
            <a:r>
              <a:rPr lang="fr-FR" altLang="fr-FR"/>
              <a:t>Pièges non mortels</a:t>
            </a:r>
          </a:p>
        </p:txBody>
      </p:sp>
      <p:pic>
        <p:nvPicPr>
          <p:cNvPr id="38915" name="Image 3" descr="Poste souris rétention glu.jpg"/>
          <p:cNvPicPr>
            <a:picLocks noChangeAspect="1"/>
          </p:cNvPicPr>
          <p:nvPr/>
        </p:nvPicPr>
        <p:blipFill>
          <a:blip r:embed="rId2" cstate="print"/>
          <a:srcRect/>
          <a:stretch>
            <a:fillRect/>
          </a:stretch>
        </p:blipFill>
        <p:spPr bwMode="auto">
          <a:xfrm>
            <a:off x="500063" y="2786063"/>
            <a:ext cx="4876800" cy="3657600"/>
          </a:xfrm>
          <a:prstGeom prst="rect">
            <a:avLst/>
          </a:prstGeom>
          <a:noFill/>
          <a:ln w="9525">
            <a:noFill/>
            <a:miter lim="800000"/>
            <a:headEnd/>
            <a:tailEnd/>
          </a:ln>
        </p:spPr>
      </p:pic>
      <p:pic>
        <p:nvPicPr>
          <p:cNvPr id="38916" name="Image 4" descr="Piège capture souris 4.jpg"/>
          <p:cNvPicPr>
            <a:picLocks noChangeAspect="1"/>
          </p:cNvPicPr>
          <p:nvPr/>
        </p:nvPicPr>
        <p:blipFill>
          <a:blip r:embed="rId3" cstate="print"/>
          <a:srcRect/>
          <a:stretch>
            <a:fillRect/>
          </a:stretch>
        </p:blipFill>
        <p:spPr bwMode="auto">
          <a:xfrm>
            <a:off x="6011863" y="1628775"/>
            <a:ext cx="2370137" cy="1800225"/>
          </a:xfrm>
          <a:prstGeom prst="rect">
            <a:avLst/>
          </a:prstGeom>
          <a:noFill/>
          <a:ln w="9525">
            <a:noFill/>
            <a:miter lim="800000"/>
            <a:headEnd/>
            <a:tailEnd/>
          </a:ln>
        </p:spPr>
      </p:pic>
      <p:pic>
        <p:nvPicPr>
          <p:cNvPr id="38917" name="Image 2" descr="PROVOKE rats et souris.jpg"/>
          <p:cNvPicPr>
            <a:picLocks noChangeAspect="1"/>
          </p:cNvPicPr>
          <p:nvPr/>
        </p:nvPicPr>
        <p:blipFill>
          <a:blip r:embed="rId4" cstate="print"/>
          <a:srcRect/>
          <a:stretch>
            <a:fillRect/>
          </a:stretch>
        </p:blipFill>
        <p:spPr bwMode="auto">
          <a:xfrm>
            <a:off x="6011863" y="4365625"/>
            <a:ext cx="1708150" cy="2282825"/>
          </a:xfrm>
          <a:prstGeom prst="rect">
            <a:avLst/>
          </a:prstGeom>
          <a:noFill/>
          <a:ln w="9525">
            <a:noFill/>
            <a:miter lim="800000"/>
            <a:headEnd/>
            <a:tailEnd/>
          </a:ln>
        </p:spPr>
      </p:pic>
      <p:pic>
        <p:nvPicPr>
          <p:cNvPr id="38918" name="Image 5"/>
          <p:cNvPicPr>
            <a:picLocks noChangeAspect="1"/>
          </p:cNvPicPr>
          <p:nvPr/>
        </p:nvPicPr>
        <p:blipFill>
          <a:blip r:embed="rId5" cstate="print"/>
          <a:srcRect/>
          <a:stretch>
            <a:fillRect/>
          </a:stretch>
        </p:blipFill>
        <p:spPr bwMode="auto">
          <a:xfrm>
            <a:off x="2055813" y="1465263"/>
            <a:ext cx="1765300" cy="1257300"/>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6B822431-0551-4D22-9976-D838D73C10FE}" type="slidenum">
              <a:rPr lang="fr-FR" smtClean="0"/>
              <a:pPr>
                <a:defRPr/>
              </a:pPr>
              <a:t>87</a:t>
            </a:fld>
            <a:endParaRPr lang="fr-FR"/>
          </a:p>
        </p:txBody>
      </p:sp>
      <p:pic>
        <p:nvPicPr>
          <p:cNvPr id="38920" name="Picture 8" descr="C:\Users\Gilles\Pictures\Matériels rongeurs\Postes appâtage\protecta_keyless.jpg"/>
          <p:cNvPicPr>
            <a:picLocks noChangeAspect="1" noChangeArrowheads="1"/>
          </p:cNvPicPr>
          <p:nvPr/>
        </p:nvPicPr>
        <p:blipFill>
          <a:blip r:embed="rId6" cstate="print"/>
          <a:srcRect/>
          <a:stretch>
            <a:fillRect/>
          </a:stretch>
        </p:blipFill>
        <p:spPr bwMode="auto">
          <a:xfrm>
            <a:off x="107950" y="17463"/>
            <a:ext cx="1779588" cy="1184275"/>
          </a:xfrm>
          <a:prstGeom prst="rect">
            <a:avLst/>
          </a:prstGeom>
          <a:noFill/>
          <a:ln w="9525">
            <a:noFill/>
            <a:miter lim="800000"/>
            <a:headEnd/>
            <a:tailEnd/>
          </a:ln>
        </p:spPr>
      </p:pic>
      <p:sp>
        <p:nvSpPr>
          <p:cNvPr id="3" name="Espace réservé de la date 2">
            <a:extLst>
              <a:ext uri="{FF2B5EF4-FFF2-40B4-BE49-F238E27FC236}">
                <a16:creationId xmlns="" xmlns:a16="http://schemas.microsoft.com/office/drawing/2014/main" id="{98F411D5-7D87-42C2-848D-3556A90E7135}"/>
              </a:ext>
            </a:extLst>
          </p:cNvPr>
          <p:cNvSpPr>
            <a:spLocks noGrp="1"/>
          </p:cNvSpPr>
          <p:nvPr>
            <p:ph type="dt" sz="half" idx="10"/>
          </p:nvPr>
        </p:nvSpPr>
        <p:spPr/>
        <p:txBody>
          <a:bodyPr/>
          <a:lstStyle/>
          <a:p>
            <a:fld id="{A386AB9C-B170-4235-AF3E-EC62229DB66E}" type="datetime1">
              <a:rPr lang="fr-FR" smtClean="0"/>
              <a:t>24/10/2018</a:t>
            </a:fld>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a:xfrm>
            <a:off x="395536" y="1124744"/>
            <a:ext cx="8229600" cy="4525963"/>
          </a:xfrm>
        </p:spPr>
        <p:txBody>
          <a:bodyPr>
            <a:normAutofit/>
          </a:bodyPr>
          <a:lstStyle/>
          <a:p>
            <a:pPr>
              <a:buFont typeface="Wingdings" pitchFamily="2" charset="2"/>
              <a:buChar char="Ø"/>
            </a:pPr>
            <a:r>
              <a:rPr lang="fr-FR" dirty="0"/>
              <a:t>Piège à capture PIPER</a:t>
            </a:r>
          </a:p>
          <a:p>
            <a:pPr>
              <a:buNone/>
            </a:pPr>
            <a:r>
              <a:rPr lang="fr-FR" dirty="0"/>
              <a:t>Système de captures multiples</a:t>
            </a:r>
          </a:p>
          <a:p>
            <a:pPr>
              <a:buNone/>
            </a:pPr>
            <a:endParaRPr lang="fr-FR" dirty="0"/>
          </a:p>
          <a:p>
            <a:pPr>
              <a:buNone/>
            </a:pPr>
            <a:endParaRPr lang="fr-FR" dirty="0"/>
          </a:p>
        </p:txBody>
      </p:sp>
      <p:pic>
        <p:nvPicPr>
          <p:cNvPr id="70658" name="Picture 2" descr="PIPER by LODIGROUP "/>
          <p:cNvPicPr>
            <a:picLocks noChangeAspect="1" noChangeArrowheads="1"/>
          </p:cNvPicPr>
          <p:nvPr/>
        </p:nvPicPr>
        <p:blipFill>
          <a:blip r:embed="rId3" cstate="print"/>
          <a:srcRect/>
          <a:stretch>
            <a:fillRect/>
          </a:stretch>
        </p:blipFill>
        <p:spPr bwMode="auto">
          <a:xfrm>
            <a:off x="6084168" y="2891798"/>
            <a:ext cx="3224552" cy="3966201"/>
          </a:xfrm>
          <a:prstGeom prst="rect">
            <a:avLst/>
          </a:prstGeom>
          <a:noFill/>
        </p:spPr>
      </p:pic>
      <p:sp>
        <p:nvSpPr>
          <p:cNvPr id="7" name="Rectangle 6"/>
          <p:cNvSpPr/>
          <p:nvPr/>
        </p:nvSpPr>
        <p:spPr>
          <a:xfrm>
            <a:off x="333872" y="2282036"/>
            <a:ext cx="5904656" cy="4801314"/>
          </a:xfrm>
          <a:prstGeom prst="rect">
            <a:avLst/>
          </a:prstGeom>
        </p:spPr>
        <p:txBody>
          <a:bodyPr wrap="square">
            <a:spAutoFit/>
          </a:bodyPr>
          <a:lstStyle/>
          <a:p>
            <a:r>
              <a:rPr lang="fr-FR" dirty="0"/>
              <a:t>Piège à rongeurs à capture multiple. Il permet d'attirer et de capturer en continu tout type de rongeurs (souris, rats bruns, rats noirs).</a:t>
            </a:r>
          </a:p>
          <a:p>
            <a:r>
              <a:rPr lang="fr-FR" dirty="0"/>
              <a:t>Les rongeurs sont attirés dans le piège par un mélange d'appâts naturels spécialement élaboré (PIPER-MIX). Au moment opportun, un capteur à infrarouge détecte la présence du rongeur et commande l'ouverture d'une trappe. En une fraction de seconde, le rongeur est précipité dans le récipient de collecte rempli d'un mélange d'eau et de conservateur liquide (PIPER-SOL).</a:t>
            </a:r>
          </a:p>
          <a:p>
            <a:r>
              <a:rPr lang="fr-FR" dirty="0"/>
              <a:t>PIPER™ est équipé d’un circuit électronique qui permet de vérifier à tout moment l’état de fonctionnement, la charge des batteries et le nombre de captures.</a:t>
            </a:r>
          </a:p>
          <a:p>
            <a:r>
              <a:rPr lang="fr-FR" dirty="0"/>
              <a:t>Cette méthode de capture et d'élimination est très rapide et constitue une alternative efficace aux méthodes traditionnelles. </a:t>
            </a:r>
          </a:p>
          <a:p>
            <a:endParaRPr lang="fr-FR" dirty="0"/>
          </a:p>
        </p:txBody>
      </p:sp>
      <p:sp>
        <p:nvSpPr>
          <p:cNvPr id="2" name="Espace réservé de la date 1">
            <a:extLst>
              <a:ext uri="{FF2B5EF4-FFF2-40B4-BE49-F238E27FC236}">
                <a16:creationId xmlns="" xmlns:a16="http://schemas.microsoft.com/office/drawing/2014/main" id="{B85C5877-BD32-41A8-A5CE-20DACAC4893F}"/>
              </a:ext>
            </a:extLst>
          </p:cNvPr>
          <p:cNvSpPr>
            <a:spLocks noGrp="1"/>
          </p:cNvSpPr>
          <p:nvPr>
            <p:ph type="dt" sz="half" idx="10"/>
          </p:nvPr>
        </p:nvSpPr>
        <p:spPr/>
        <p:txBody>
          <a:bodyPr/>
          <a:lstStyle/>
          <a:p>
            <a:fld id="{22436755-2B85-4E18-96F9-03189EFBB6A7}"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528136ED-E8C9-4D42-9676-9D2C57A95A2C}"/>
              </a:ext>
            </a:extLst>
          </p:cNvPr>
          <p:cNvSpPr>
            <a:spLocks noGrp="1"/>
          </p:cNvSpPr>
          <p:nvPr>
            <p:ph type="sldNum" sz="quarter" idx="12"/>
          </p:nvPr>
        </p:nvSpPr>
        <p:spPr/>
        <p:txBody>
          <a:bodyPr/>
          <a:lstStyle/>
          <a:p>
            <a:fld id="{8BA2FF6F-FEEF-4235-A332-D1B446A47BD9}" type="slidenum">
              <a:rPr lang="fr-FR" smtClean="0"/>
              <a:pPr/>
              <a:t>88</a:t>
            </a:fld>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a:bodyPr>
          <a:lstStyle/>
          <a:p>
            <a:pPr>
              <a:buFont typeface="Wingdings" pitchFamily="2" charset="2"/>
              <a:buChar char="Ø"/>
            </a:pPr>
            <a:r>
              <a:rPr lang="fr-FR" dirty="0"/>
              <a:t> le procédé </a:t>
            </a:r>
            <a:r>
              <a:rPr lang="fr-FR" dirty="0" err="1"/>
              <a:t>Ekomil</a:t>
            </a:r>
            <a:r>
              <a:rPr lang="fr-FR" dirty="0"/>
              <a:t>/ </a:t>
            </a:r>
            <a:r>
              <a:rPr lang="fr-FR" dirty="0" err="1"/>
              <a:t>Ekologic</a:t>
            </a:r>
            <a:endParaRPr lang="fr-FR" dirty="0"/>
          </a:p>
          <a:p>
            <a:pPr>
              <a:buNone/>
            </a:pPr>
            <a:r>
              <a:rPr lang="fr-FR" dirty="0"/>
              <a:t>appareil électromécanique pour la capture multiple et continue des rongeurs.</a:t>
            </a:r>
          </a:p>
          <a:p>
            <a:pPr>
              <a:buNone/>
            </a:pPr>
            <a:r>
              <a:rPr lang="fr-FR" dirty="0"/>
              <a:t>Avec seulement appâts alimentaires.</a:t>
            </a:r>
          </a:p>
          <a:p>
            <a:pPr>
              <a:buNone/>
            </a:pPr>
            <a:r>
              <a:rPr lang="fr-FR" dirty="0"/>
              <a:t>Capturé à l’intérieur</a:t>
            </a:r>
          </a:p>
          <a:p>
            <a:pPr>
              <a:buNone/>
            </a:pPr>
            <a:r>
              <a:rPr lang="fr-FR" dirty="0"/>
              <a:t>Pas de dispersion de cadavres </a:t>
            </a:r>
          </a:p>
          <a:p>
            <a:pPr>
              <a:buNone/>
            </a:pPr>
            <a:endParaRPr lang="fr-FR" dirty="0"/>
          </a:p>
          <a:p>
            <a:pPr>
              <a:buNone/>
            </a:pPr>
            <a:endParaRPr lang="fr-FR" dirty="0"/>
          </a:p>
          <a:p>
            <a:pPr>
              <a:buNone/>
            </a:pPr>
            <a:endParaRPr lang="fr-FR" dirty="0"/>
          </a:p>
          <a:p>
            <a:pPr>
              <a:buNone/>
            </a:pPr>
            <a:endParaRPr lang="fr-FR" dirty="0"/>
          </a:p>
          <a:p>
            <a:pPr>
              <a:buNone/>
            </a:pPr>
            <a:endParaRPr lang="fr-FR" dirty="0"/>
          </a:p>
        </p:txBody>
      </p:sp>
      <p:pic>
        <p:nvPicPr>
          <p:cNvPr id="119814" name="Picture 6" descr="EKOMILLE DERATISEUR ECOLOGIQUE"/>
          <p:cNvPicPr>
            <a:picLocks noChangeAspect="1" noChangeArrowheads="1"/>
          </p:cNvPicPr>
          <p:nvPr/>
        </p:nvPicPr>
        <p:blipFill>
          <a:blip r:embed="rId3" cstate="print"/>
          <a:srcRect l="16380" r="16841"/>
          <a:stretch>
            <a:fillRect/>
          </a:stretch>
        </p:blipFill>
        <p:spPr bwMode="auto">
          <a:xfrm>
            <a:off x="6711231" y="3645024"/>
            <a:ext cx="2037232" cy="3050704"/>
          </a:xfrm>
          <a:prstGeom prst="rect">
            <a:avLst/>
          </a:prstGeom>
          <a:noFill/>
        </p:spPr>
      </p:pic>
      <p:pic>
        <p:nvPicPr>
          <p:cNvPr id="119816" name="Picture 8" descr="http://www.edialux.fr/1408-685-thickbox/ekomille-deratiseur-ecologique.jpg"/>
          <p:cNvPicPr>
            <a:picLocks noChangeAspect="1" noChangeArrowheads="1"/>
          </p:cNvPicPr>
          <p:nvPr/>
        </p:nvPicPr>
        <p:blipFill>
          <a:blip r:embed="rId4" cstate="print"/>
          <a:srcRect t="12600" b="13061"/>
          <a:stretch>
            <a:fillRect/>
          </a:stretch>
        </p:blipFill>
        <p:spPr bwMode="auto">
          <a:xfrm>
            <a:off x="4355976" y="4985792"/>
            <a:ext cx="2518475" cy="1872208"/>
          </a:xfrm>
          <a:prstGeom prst="rect">
            <a:avLst/>
          </a:prstGeom>
          <a:noFill/>
        </p:spPr>
      </p:pic>
      <p:sp>
        <p:nvSpPr>
          <p:cNvPr id="2" name="Espace réservé de la date 1">
            <a:extLst>
              <a:ext uri="{FF2B5EF4-FFF2-40B4-BE49-F238E27FC236}">
                <a16:creationId xmlns="" xmlns:a16="http://schemas.microsoft.com/office/drawing/2014/main" id="{95B5BECF-2177-4AC0-B0A4-0EA884CBB89B}"/>
              </a:ext>
            </a:extLst>
          </p:cNvPr>
          <p:cNvSpPr>
            <a:spLocks noGrp="1"/>
          </p:cNvSpPr>
          <p:nvPr>
            <p:ph type="dt" sz="half" idx="10"/>
          </p:nvPr>
        </p:nvSpPr>
        <p:spPr/>
        <p:txBody>
          <a:bodyPr/>
          <a:lstStyle/>
          <a:p>
            <a:fld id="{38B735EA-B9BD-44BC-AD47-7EE21D25DFF9}"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5D8BCA30-4D57-4EC7-876A-5336F56B52E9}"/>
              </a:ext>
            </a:extLst>
          </p:cNvPr>
          <p:cNvSpPr>
            <a:spLocks noGrp="1"/>
          </p:cNvSpPr>
          <p:nvPr>
            <p:ph type="sldNum" sz="quarter" idx="12"/>
          </p:nvPr>
        </p:nvSpPr>
        <p:spPr/>
        <p:txBody>
          <a:bodyPr/>
          <a:lstStyle/>
          <a:p>
            <a:fld id="{8BA2FF6F-FEEF-4235-A332-D1B446A47BD9}" type="slidenum">
              <a:rPr lang="fr-FR" smtClean="0"/>
              <a:pPr/>
              <a:t>89</a:t>
            </a:fld>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6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7774" y="1991334"/>
            <a:ext cx="8820472" cy="2677656"/>
          </a:xfrm>
          <a:prstGeom prst="rect">
            <a:avLst/>
          </a:prstGeom>
        </p:spPr>
        <p:txBody>
          <a:bodyPr wrap="square">
            <a:spAutoFit/>
          </a:bodyPr>
          <a:lstStyle/>
          <a:p>
            <a:pPr marL="342900" indent="-342900" algn="just">
              <a:buFont typeface="Arial" panose="020B0604020202020204" pitchFamily="34" charset="0"/>
              <a:buChar char="•"/>
            </a:pPr>
            <a:r>
              <a:rPr lang="fr-FR" sz="2400" b="1" dirty="0"/>
              <a:t>rongeurs champêtres: </a:t>
            </a:r>
          </a:p>
          <a:p>
            <a:pPr algn="just"/>
            <a:r>
              <a:rPr lang="fr-FR" sz="2400" b="1" u="sng" dirty="0">
                <a:solidFill>
                  <a:srgbClr val="FF0000"/>
                </a:solidFill>
              </a:rPr>
              <a:t>campagnol terrestre et campagnol des champs</a:t>
            </a:r>
          </a:p>
          <a:p>
            <a:pPr algn="just"/>
            <a:endParaRPr lang="fr-FR" sz="2400" b="1" u="sng" dirty="0">
              <a:solidFill>
                <a:srgbClr val="FF0000"/>
              </a:solidFill>
            </a:endParaRP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pic>
        <p:nvPicPr>
          <p:cNvPr id="8" name="Picture 2" descr="C:\Users\r.lasseur\Desktop\TOXINNOV\PROJETS\BAYER\arvicola terrestris.jpg"/>
          <p:cNvPicPr>
            <a:picLocks noChangeAspect="1" noChangeArrowheads="1"/>
          </p:cNvPicPr>
          <p:nvPr/>
        </p:nvPicPr>
        <p:blipFill>
          <a:blip r:embed="rId2" cstate="print"/>
          <a:srcRect r="29532"/>
          <a:stretch>
            <a:fillRect/>
          </a:stretch>
        </p:blipFill>
        <p:spPr bwMode="auto">
          <a:xfrm>
            <a:off x="350730" y="2980455"/>
            <a:ext cx="1793661" cy="2076043"/>
          </a:xfrm>
          <a:prstGeom prst="rect">
            <a:avLst/>
          </a:prstGeom>
          <a:noFill/>
        </p:spPr>
      </p:pic>
      <p:sp>
        <p:nvSpPr>
          <p:cNvPr id="9" name="Rectangle 8"/>
          <p:cNvSpPr/>
          <p:nvPr/>
        </p:nvSpPr>
        <p:spPr>
          <a:xfrm>
            <a:off x="2411760" y="3062814"/>
            <a:ext cx="5868144" cy="3170099"/>
          </a:xfrm>
          <a:prstGeom prst="rect">
            <a:avLst/>
          </a:prstGeom>
        </p:spPr>
        <p:txBody>
          <a:bodyPr wrap="square">
            <a:spAutoFit/>
          </a:bodyPr>
          <a:lstStyle/>
          <a:p>
            <a:pPr algn="just">
              <a:buFont typeface="Wingdings 2"/>
              <a:buChar char="P"/>
            </a:pPr>
            <a:r>
              <a:rPr lang="fr-FR" sz="2000" dirty="0"/>
              <a:t> en prairie altitude (Jura, Massif Central, Aveyron)</a:t>
            </a:r>
          </a:p>
          <a:p>
            <a:pPr algn="just">
              <a:buFont typeface="Wingdings 2"/>
              <a:buChar char="P"/>
            </a:pPr>
            <a:r>
              <a:rPr lang="fr-FR" sz="2000" dirty="0"/>
              <a:t>60 à 120 g</a:t>
            </a:r>
          </a:p>
          <a:p>
            <a:pPr algn="just">
              <a:buFont typeface="Wingdings 2"/>
              <a:buChar char="P"/>
            </a:pPr>
            <a:r>
              <a:rPr lang="fr-FR" sz="2000" dirty="0"/>
              <a:t> peut réaliser des dégâts sur prairies et jeunes arbres </a:t>
            </a:r>
          </a:p>
          <a:p>
            <a:pPr algn="just">
              <a:buFont typeface="Wingdings 2"/>
              <a:buChar char="P"/>
            </a:pPr>
            <a:r>
              <a:rPr lang="fr-FR" sz="2000" dirty="0"/>
              <a:t>(attaque racinaire)</a:t>
            </a:r>
          </a:p>
          <a:p>
            <a:pPr algn="just"/>
            <a:r>
              <a:rPr lang="fr-FR" sz="2000" dirty="0">
                <a:sym typeface="Wingdings 2"/>
              </a:rPr>
              <a:t> De 500 à 1000 / ha</a:t>
            </a:r>
            <a:endParaRPr lang="fr-FR" sz="2000" dirty="0"/>
          </a:p>
          <a:p>
            <a:pPr algn="just"/>
            <a:endParaRPr lang="fr-FR" sz="2000" dirty="0"/>
          </a:p>
          <a:p>
            <a:pPr algn="just"/>
            <a:endParaRPr lang="fr-FR" sz="2000" dirty="0"/>
          </a:p>
          <a:p>
            <a:pPr algn="just">
              <a:buFont typeface="Wingdings 2"/>
              <a:buChar char="P"/>
            </a:pPr>
            <a:endParaRPr lang="fr-FR" sz="2000" dirty="0"/>
          </a:p>
          <a:p>
            <a:pPr algn="just"/>
            <a:r>
              <a:rPr lang="fr-FR" sz="2000" dirty="0">
                <a:sym typeface="Wingdings 2"/>
              </a:rPr>
              <a:t>					</a:t>
            </a:r>
          </a:p>
          <a:p>
            <a:pPr algn="just"/>
            <a:endParaRPr lang="fr-FR" sz="2000" dirty="0"/>
          </a:p>
        </p:txBody>
      </p:sp>
      <p:sp>
        <p:nvSpPr>
          <p:cNvPr id="13" name="ZoneTexte 12"/>
          <p:cNvSpPr txBox="1"/>
          <p:nvPr/>
        </p:nvSpPr>
        <p:spPr>
          <a:xfrm>
            <a:off x="689376" y="19116"/>
            <a:ext cx="6152004" cy="646331"/>
          </a:xfrm>
          <a:prstGeom prst="rect">
            <a:avLst/>
          </a:prstGeom>
          <a:noFill/>
        </p:spPr>
        <p:txBody>
          <a:bodyPr wrap="none" rtlCol="0">
            <a:spAutoFit/>
          </a:bodyPr>
          <a:lstStyle/>
          <a:p>
            <a:pPr algn="ctr"/>
            <a:r>
              <a:rPr lang="fr-FR" sz="3600" dirty="0">
                <a:latin typeface="+mj-lt"/>
              </a:rPr>
              <a:t>2. Les rongeurs: </a:t>
            </a:r>
            <a:r>
              <a:rPr lang="fr-FR" sz="3600" dirty="0"/>
              <a:t>différents types</a:t>
            </a:r>
          </a:p>
        </p:txBody>
      </p:sp>
      <p:pic>
        <p:nvPicPr>
          <p:cNvPr id="14" name="Picture 2" descr="C:\Users\r.lasseur\Desktop\TOXINNOV\PROJETS\BAYER\microtus arvalis.jpg"/>
          <p:cNvPicPr>
            <a:picLocks noChangeAspect="1" noChangeArrowheads="1"/>
          </p:cNvPicPr>
          <p:nvPr/>
        </p:nvPicPr>
        <p:blipFill>
          <a:blip r:embed="rId3" cstate="print"/>
          <a:srcRect l="16569" r="14918" b="5405"/>
          <a:stretch>
            <a:fillRect/>
          </a:stretch>
        </p:blipFill>
        <p:spPr bwMode="auto">
          <a:xfrm>
            <a:off x="323528" y="5101438"/>
            <a:ext cx="1848067" cy="1437386"/>
          </a:xfrm>
          <a:prstGeom prst="rect">
            <a:avLst/>
          </a:prstGeom>
          <a:noFill/>
        </p:spPr>
      </p:pic>
      <p:sp>
        <p:nvSpPr>
          <p:cNvPr id="15" name="Rectangle 14"/>
          <p:cNvSpPr/>
          <p:nvPr/>
        </p:nvSpPr>
        <p:spPr>
          <a:xfrm>
            <a:off x="2411760" y="5068363"/>
            <a:ext cx="4355976" cy="3447098"/>
          </a:xfrm>
          <a:prstGeom prst="rect">
            <a:avLst/>
          </a:prstGeom>
        </p:spPr>
        <p:txBody>
          <a:bodyPr wrap="square">
            <a:spAutoFit/>
          </a:bodyPr>
          <a:lstStyle/>
          <a:p>
            <a:pPr algn="just">
              <a:buFont typeface="Wingdings 2"/>
              <a:buChar char="P"/>
            </a:pPr>
            <a:r>
              <a:rPr lang="fr-FR" sz="2000" dirty="0"/>
              <a:t> en grandes cultures/prairies</a:t>
            </a:r>
          </a:p>
          <a:p>
            <a:pPr algn="just">
              <a:buFont typeface="Wingdings 2"/>
              <a:buChar char="P"/>
            </a:pPr>
            <a:r>
              <a:rPr lang="fr-FR" sz="2000" dirty="0"/>
              <a:t>20 à 50g</a:t>
            </a:r>
          </a:p>
          <a:p>
            <a:pPr algn="just">
              <a:buFont typeface="Wingdings 2"/>
              <a:buChar char="P"/>
            </a:pPr>
            <a:r>
              <a:rPr lang="fr-FR" sz="2000" dirty="0"/>
              <a:t> peut réaliser des dégâts</a:t>
            </a:r>
          </a:p>
          <a:p>
            <a:pPr algn="just"/>
            <a:r>
              <a:rPr lang="fr-FR" sz="2000" dirty="0"/>
              <a:t>sur cultures (luzernes, colza…)</a:t>
            </a:r>
          </a:p>
          <a:p>
            <a:pPr algn="just"/>
            <a:r>
              <a:rPr lang="fr-FR" sz="2000" dirty="0">
                <a:sym typeface="Wingdings 2"/>
              </a:rPr>
              <a:t> Densité jusqu’à 1000 / ha</a:t>
            </a:r>
            <a:endParaRPr lang="fr-FR" sz="2000" dirty="0"/>
          </a:p>
          <a:p>
            <a:pPr algn="just"/>
            <a:endParaRPr lang="fr-FR" sz="2000" dirty="0"/>
          </a:p>
          <a:p>
            <a:pPr algn="just"/>
            <a:endParaRPr lang="fr-FR" sz="2000" dirty="0"/>
          </a:p>
          <a:p>
            <a:pPr algn="just">
              <a:buFont typeface="Wingdings 2"/>
              <a:buChar char="P"/>
            </a:pPr>
            <a:endParaRPr lang="fr-FR" sz="2000" dirty="0"/>
          </a:p>
          <a:p>
            <a:pPr algn="just"/>
            <a:r>
              <a:rPr lang="fr-FR" sz="2000" dirty="0">
                <a:sym typeface="Wingdings 2"/>
              </a:rPr>
              <a:t>					</a:t>
            </a:r>
          </a:p>
          <a:p>
            <a:pPr algn="just"/>
            <a:endParaRPr lang="fr-FR" sz="2000" dirty="0"/>
          </a:p>
        </p:txBody>
      </p:sp>
      <p:pic>
        <p:nvPicPr>
          <p:cNvPr id="16" name="Picture 3" descr="C:\Users\r.lasseur\Desktop\TOXINNOV\PROJETS\BAYER\dégâts campagnols des champs.jpg"/>
          <p:cNvPicPr>
            <a:picLocks noChangeAspect="1" noChangeArrowheads="1"/>
          </p:cNvPicPr>
          <p:nvPr/>
        </p:nvPicPr>
        <p:blipFill>
          <a:blip r:embed="rId4" cstate="print"/>
          <a:srcRect/>
          <a:stretch>
            <a:fillRect/>
          </a:stretch>
        </p:blipFill>
        <p:spPr bwMode="auto">
          <a:xfrm>
            <a:off x="6333211" y="5120144"/>
            <a:ext cx="1874685" cy="1418680"/>
          </a:xfrm>
          <a:prstGeom prst="rect">
            <a:avLst/>
          </a:prstGeom>
          <a:noFill/>
        </p:spPr>
      </p:pic>
      <p:sp>
        <p:nvSpPr>
          <p:cNvPr id="10" name="Rectangle 9"/>
          <p:cNvSpPr/>
          <p:nvPr/>
        </p:nvSpPr>
        <p:spPr>
          <a:xfrm>
            <a:off x="286087" y="774833"/>
            <a:ext cx="8820472" cy="2554545"/>
          </a:xfrm>
          <a:prstGeom prst="rect">
            <a:avLst/>
          </a:prstGeom>
        </p:spPr>
        <p:txBody>
          <a:bodyPr wrap="square">
            <a:spAutoFit/>
          </a:bodyPr>
          <a:lstStyle/>
          <a:p>
            <a:pPr marL="342900" indent="-342900" algn="just">
              <a:buFont typeface="Arial" panose="020B0604020202020204" pitchFamily="34" charset="0"/>
              <a:buChar char="•"/>
            </a:pPr>
            <a:r>
              <a:rPr lang="fr-FR" sz="2400" b="1" dirty="0"/>
              <a:t>rongeurs semi-commensaux</a:t>
            </a:r>
          </a:p>
          <a:p>
            <a:pPr marL="800100" lvl="1" indent="-342900" algn="just">
              <a:buFont typeface="Wingdings" panose="05000000000000000000" pitchFamily="2" charset="2"/>
              <a:buChar char="ü"/>
            </a:pPr>
            <a:r>
              <a:rPr lang="fr-FR" sz="2000" dirty="0"/>
              <a:t> profite des abris (maisons, granges…) pour </a:t>
            </a:r>
            <a:r>
              <a:rPr lang="fr-FR" sz="2000" b="1" dirty="0"/>
              <a:t>hiberner</a:t>
            </a:r>
          </a:p>
          <a:p>
            <a:pPr algn="just"/>
            <a:r>
              <a:rPr lang="fr-FR" sz="2000" b="1" dirty="0"/>
              <a:t>	ex : lérot, loir, mulot</a:t>
            </a:r>
          </a:p>
          <a:p>
            <a:pPr algn="just">
              <a:buFont typeface="Wingdings 2"/>
              <a:buChar char="P"/>
            </a:pPr>
            <a:endParaRPr lang="fr-FR" sz="2400" dirty="0"/>
          </a:p>
          <a:p>
            <a:pPr algn="just">
              <a:buFont typeface="Wingdings 2"/>
              <a:buChar char="P"/>
            </a:pPr>
            <a:endParaRPr lang="fr-FR" sz="2400" dirty="0"/>
          </a:p>
          <a:p>
            <a:pPr algn="just"/>
            <a:r>
              <a:rPr lang="fr-FR" sz="2400" dirty="0">
                <a:sym typeface="Wingdings 2"/>
              </a:rPr>
              <a:t>					</a:t>
            </a:r>
          </a:p>
          <a:p>
            <a:pPr algn="just"/>
            <a:endParaRPr lang="fr-FR" sz="2400" dirty="0"/>
          </a:p>
        </p:txBody>
      </p:sp>
      <p:sp>
        <p:nvSpPr>
          <p:cNvPr id="2" name="Espace réservé de la date 1">
            <a:extLst>
              <a:ext uri="{FF2B5EF4-FFF2-40B4-BE49-F238E27FC236}">
                <a16:creationId xmlns="" xmlns:a16="http://schemas.microsoft.com/office/drawing/2014/main" id="{28FC4A15-784C-4F3D-B59C-941C25A1E86F}"/>
              </a:ext>
            </a:extLst>
          </p:cNvPr>
          <p:cNvSpPr>
            <a:spLocks noGrp="1"/>
          </p:cNvSpPr>
          <p:nvPr>
            <p:ph type="dt" sz="half" idx="10"/>
          </p:nvPr>
        </p:nvSpPr>
        <p:spPr/>
        <p:txBody>
          <a:bodyPr/>
          <a:lstStyle/>
          <a:p>
            <a:fld id="{05406D1B-4D82-43A7-8515-64C2BCB7903D}" type="datetime1">
              <a:rPr lang="fr-FR" smtClean="0"/>
              <a:t>24/10/2018</a:t>
            </a:fld>
            <a:endParaRPr lang="fr-FR"/>
          </a:p>
        </p:txBody>
      </p:sp>
      <p:sp>
        <p:nvSpPr>
          <p:cNvPr id="4" name="Espace réservé du numéro de diapositive 3">
            <a:extLst>
              <a:ext uri="{FF2B5EF4-FFF2-40B4-BE49-F238E27FC236}">
                <a16:creationId xmlns="" xmlns:a16="http://schemas.microsoft.com/office/drawing/2014/main" id="{09E8A7E7-50A0-4096-85D8-8123EFA9D96C}"/>
              </a:ext>
            </a:extLst>
          </p:cNvPr>
          <p:cNvSpPr>
            <a:spLocks noGrp="1"/>
          </p:cNvSpPr>
          <p:nvPr>
            <p:ph type="sldNum" sz="quarter" idx="12"/>
          </p:nvPr>
        </p:nvSpPr>
        <p:spPr/>
        <p:txBody>
          <a:bodyPr/>
          <a:lstStyle/>
          <a:p>
            <a:fld id="{8BA2FF6F-FEEF-4235-A332-D1B446A47BD9}" type="slidenum">
              <a:rPr lang="fr-FR" smtClean="0"/>
              <a:pPr/>
              <a:t>9</a:t>
            </a:fld>
            <a:endParaRPr lang="fr-FR"/>
          </a:p>
        </p:txBody>
      </p:sp>
    </p:spTree>
    <p:extLst>
      <p:ext uri="{BB962C8B-B14F-4D97-AF65-F5344CB8AC3E}">
        <p14:creationId xmlns:p14="http://schemas.microsoft.com/office/powerpoint/2010/main" val="27600557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85000" lnSpcReduction="10000"/>
          </a:bodyPr>
          <a:lstStyle/>
          <a:p>
            <a:pPr>
              <a:buFont typeface="Wingdings" pitchFamily="2" charset="2"/>
              <a:buChar char="Ø"/>
            </a:pPr>
            <a:r>
              <a:rPr lang="fr-FR" dirty="0"/>
              <a:t> le procédé </a:t>
            </a:r>
            <a:r>
              <a:rPr lang="fr-FR" dirty="0" err="1"/>
              <a:t>Ekomil</a:t>
            </a:r>
            <a:r>
              <a:rPr lang="fr-FR" dirty="0"/>
              <a:t>/ </a:t>
            </a:r>
            <a:r>
              <a:rPr lang="fr-FR" dirty="0" err="1"/>
              <a:t>Ekologic</a:t>
            </a:r>
            <a:endParaRPr lang="fr-FR" dirty="0"/>
          </a:p>
          <a:p>
            <a:pPr marL="0" indent="0">
              <a:buNone/>
            </a:pPr>
            <a:r>
              <a:rPr lang="fr-FR" dirty="0"/>
              <a:t>EKOLOGIC permet d’habituer les rongeurs à venir consommer un appât à un endroit donné.</a:t>
            </a:r>
          </a:p>
          <a:p>
            <a:pPr marL="0" indent="0">
              <a:buNone/>
            </a:pPr>
            <a:r>
              <a:rPr lang="fr-FR" dirty="0"/>
              <a:t>Une fois que la « connexion » est établie, on le remplace par l’EKOMILLE qui va dès lors capturer les rongeurs.</a:t>
            </a:r>
          </a:p>
          <a:p>
            <a:pPr>
              <a:buNone/>
            </a:pPr>
            <a:endParaRPr lang="fr-FR" dirty="0"/>
          </a:p>
          <a:p>
            <a:pPr>
              <a:buNone/>
            </a:pPr>
            <a:r>
              <a:rPr lang="fr-FR" dirty="0"/>
              <a:t>1° Phase: Détection par le système </a:t>
            </a:r>
            <a:r>
              <a:rPr lang="fr-FR" dirty="0" err="1"/>
              <a:t>Ekologic</a:t>
            </a:r>
            <a:r>
              <a:rPr lang="fr-FR" dirty="0"/>
              <a:t> ( pas de capture) =&gt; monitoring</a:t>
            </a:r>
          </a:p>
          <a:p>
            <a:pPr>
              <a:buNone/>
            </a:pPr>
            <a:r>
              <a:rPr lang="fr-FR" dirty="0"/>
              <a:t>2° Phase: dès consommation des appâts</a:t>
            </a:r>
          </a:p>
          <a:p>
            <a:pPr>
              <a:buNone/>
            </a:pPr>
            <a:r>
              <a:rPr lang="fr-FR" dirty="0"/>
              <a:t>Mise en place des </a:t>
            </a:r>
            <a:r>
              <a:rPr lang="fr-FR" dirty="0" err="1"/>
              <a:t>Ekomil</a:t>
            </a:r>
            <a:r>
              <a:rPr lang="fr-FR" dirty="0"/>
              <a:t>. </a:t>
            </a:r>
          </a:p>
          <a:p>
            <a:pPr>
              <a:buNone/>
            </a:pPr>
            <a:endParaRPr lang="fr-FR" dirty="0"/>
          </a:p>
          <a:p>
            <a:pPr>
              <a:buNone/>
            </a:pPr>
            <a:endParaRPr lang="fr-FR" dirty="0"/>
          </a:p>
          <a:p>
            <a:pPr>
              <a:buNone/>
            </a:pPr>
            <a:endParaRPr lang="fr-FR" dirty="0"/>
          </a:p>
          <a:p>
            <a:pPr>
              <a:buNone/>
            </a:pPr>
            <a:endParaRPr lang="fr-FR" dirty="0"/>
          </a:p>
        </p:txBody>
      </p:sp>
      <p:pic>
        <p:nvPicPr>
          <p:cNvPr id="119814" name="Picture 6" descr="EKOMILLE DERATISEUR ECOLOGIQUE"/>
          <p:cNvPicPr>
            <a:picLocks noChangeAspect="1" noChangeArrowheads="1"/>
          </p:cNvPicPr>
          <p:nvPr/>
        </p:nvPicPr>
        <p:blipFill>
          <a:blip r:embed="rId3" cstate="print"/>
          <a:srcRect l="16380" r="16841"/>
          <a:stretch>
            <a:fillRect/>
          </a:stretch>
        </p:blipFill>
        <p:spPr bwMode="auto">
          <a:xfrm>
            <a:off x="7777704" y="5157192"/>
            <a:ext cx="1135784" cy="1700808"/>
          </a:xfrm>
          <a:prstGeom prst="rect">
            <a:avLst/>
          </a:prstGeom>
          <a:noFill/>
        </p:spPr>
      </p:pic>
      <p:sp>
        <p:nvSpPr>
          <p:cNvPr id="2" name="Espace réservé de la date 1">
            <a:extLst>
              <a:ext uri="{FF2B5EF4-FFF2-40B4-BE49-F238E27FC236}">
                <a16:creationId xmlns="" xmlns:a16="http://schemas.microsoft.com/office/drawing/2014/main" id="{7F61C632-438E-4F3E-BC5E-50D823AEF0CE}"/>
              </a:ext>
            </a:extLst>
          </p:cNvPr>
          <p:cNvSpPr>
            <a:spLocks noGrp="1"/>
          </p:cNvSpPr>
          <p:nvPr>
            <p:ph type="dt" sz="half" idx="10"/>
          </p:nvPr>
        </p:nvSpPr>
        <p:spPr/>
        <p:txBody>
          <a:bodyPr/>
          <a:lstStyle/>
          <a:p>
            <a:fld id="{8033E557-8772-4CD4-AEDB-D54F78A81387}"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27EC979C-5CB2-49C4-AEFA-F5EE665FFF8D}"/>
              </a:ext>
            </a:extLst>
          </p:cNvPr>
          <p:cNvSpPr>
            <a:spLocks noGrp="1"/>
          </p:cNvSpPr>
          <p:nvPr>
            <p:ph type="sldNum" sz="quarter" idx="12"/>
          </p:nvPr>
        </p:nvSpPr>
        <p:spPr/>
        <p:txBody>
          <a:bodyPr/>
          <a:lstStyle/>
          <a:p>
            <a:fld id="{8BA2FF6F-FEEF-4235-A332-D1B446A47BD9}" type="slidenum">
              <a:rPr lang="fr-FR" smtClean="0"/>
              <a:pPr/>
              <a:t>90</a:t>
            </a:fld>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a:bodyPr>
          <a:lstStyle/>
          <a:p>
            <a:pPr>
              <a:buFont typeface="Wingdings" pitchFamily="2" charset="2"/>
              <a:buChar char="Ø"/>
            </a:pPr>
            <a:r>
              <a:rPr lang="fr-FR" dirty="0"/>
              <a:t> le procédé </a:t>
            </a:r>
            <a:r>
              <a:rPr lang="fr-FR" dirty="0" err="1"/>
              <a:t>Ekomil</a:t>
            </a:r>
            <a:r>
              <a:rPr lang="fr-FR" dirty="0"/>
              <a:t>/ </a:t>
            </a:r>
            <a:r>
              <a:rPr lang="fr-FR" dirty="0" err="1"/>
              <a:t>Ekologic</a:t>
            </a:r>
            <a:r>
              <a:rPr lang="fr-FR" dirty="0"/>
              <a:t> vs boite </a:t>
            </a:r>
            <a:r>
              <a:rPr lang="fr-FR" dirty="0" err="1"/>
              <a:t>apatage</a:t>
            </a:r>
            <a:r>
              <a:rPr lang="fr-FR" dirty="0"/>
              <a:t> classique :</a:t>
            </a:r>
          </a:p>
          <a:p>
            <a:pPr>
              <a:buFont typeface="Wingdings" pitchFamily="2" charset="2"/>
              <a:buChar char="§"/>
            </a:pPr>
            <a:r>
              <a:rPr lang="fr-FR" dirty="0"/>
              <a:t>Boite: sécurise le rongeur, </a:t>
            </a:r>
          </a:p>
          <a:p>
            <a:pPr>
              <a:buNone/>
            </a:pPr>
            <a:r>
              <a:rPr lang="fr-FR" dirty="0"/>
              <a:t>Le met en situation de consommation</a:t>
            </a:r>
          </a:p>
          <a:p>
            <a:pPr>
              <a:buFont typeface="Wingdings" pitchFamily="2" charset="2"/>
              <a:buChar char="§"/>
            </a:pPr>
            <a:r>
              <a:rPr lang="fr-FR" dirty="0" err="1"/>
              <a:t>Ekomil</a:t>
            </a:r>
            <a:r>
              <a:rPr lang="fr-FR" dirty="0"/>
              <a:t> </a:t>
            </a:r>
          </a:p>
          <a:p>
            <a:pPr>
              <a:buNone/>
            </a:pPr>
            <a:r>
              <a:rPr lang="fr-FR" dirty="0"/>
              <a:t>Nourrit le rongeur but l’habituer à l’appât non empoisonné </a:t>
            </a:r>
          </a:p>
          <a:p>
            <a:pPr>
              <a:buFont typeface="Wingdings" pitchFamily="2" charset="2"/>
              <a:buChar char="Ø"/>
            </a:pPr>
            <a:endParaRPr lang="fr-FR" dirty="0"/>
          </a:p>
          <a:p>
            <a:pPr>
              <a:buFont typeface="Wingdings" pitchFamily="2" charset="2"/>
              <a:buChar char="Ø"/>
            </a:pPr>
            <a:endParaRPr lang="fr-FR" dirty="0"/>
          </a:p>
          <a:p>
            <a:pPr>
              <a:buNone/>
            </a:pPr>
            <a:endParaRPr lang="fr-FR" dirty="0"/>
          </a:p>
          <a:p>
            <a:pPr>
              <a:buNone/>
            </a:pPr>
            <a:endParaRPr lang="fr-FR" dirty="0"/>
          </a:p>
          <a:p>
            <a:pPr>
              <a:buNone/>
            </a:pPr>
            <a:endParaRPr lang="fr-FR" dirty="0"/>
          </a:p>
          <a:p>
            <a:pPr>
              <a:buNone/>
            </a:pPr>
            <a:endParaRPr lang="fr-FR" dirty="0"/>
          </a:p>
        </p:txBody>
      </p:sp>
      <p:pic>
        <p:nvPicPr>
          <p:cNvPr id="119814" name="Picture 6" descr="EKOMILLE DERATISEUR ECOLOGIQUE"/>
          <p:cNvPicPr>
            <a:picLocks noChangeAspect="1" noChangeArrowheads="1"/>
          </p:cNvPicPr>
          <p:nvPr/>
        </p:nvPicPr>
        <p:blipFill>
          <a:blip r:embed="rId3" cstate="print"/>
          <a:srcRect l="16380" r="16841"/>
          <a:stretch>
            <a:fillRect/>
          </a:stretch>
        </p:blipFill>
        <p:spPr bwMode="auto">
          <a:xfrm>
            <a:off x="7777704" y="5157192"/>
            <a:ext cx="1135784" cy="1700808"/>
          </a:xfrm>
          <a:prstGeom prst="rect">
            <a:avLst/>
          </a:prstGeom>
          <a:noFill/>
        </p:spPr>
      </p:pic>
      <p:sp>
        <p:nvSpPr>
          <p:cNvPr id="2" name="Espace réservé de la date 1">
            <a:extLst>
              <a:ext uri="{FF2B5EF4-FFF2-40B4-BE49-F238E27FC236}">
                <a16:creationId xmlns="" xmlns:a16="http://schemas.microsoft.com/office/drawing/2014/main" id="{BC027D9B-B57E-4B98-A114-319C0603C30D}"/>
              </a:ext>
            </a:extLst>
          </p:cNvPr>
          <p:cNvSpPr>
            <a:spLocks noGrp="1"/>
          </p:cNvSpPr>
          <p:nvPr>
            <p:ph type="dt" sz="half" idx="10"/>
          </p:nvPr>
        </p:nvSpPr>
        <p:spPr/>
        <p:txBody>
          <a:bodyPr/>
          <a:lstStyle/>
          <a:p>
            <a:fld id="{BFD07A65-8ED1-481E-8CB2-B450F13BACAC}"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CEADA45F-42D6-4415-B4F7-8C90E4776383}"/>
              </a:ext>
            </a:extLst>
          </p:cNvPr>
          <p:cNvSpPr>
            <a:spLocks noGrp="1"/>
          </p:cNvSpPr>
          <p:nvPr>
            <p:ph type="sldNum" sz="quarter" idx="12"/>
          </p:nvPr>
        </p:nvSpPr>
        <p:spPr/>
        <p:txBody>
          <a:bodyPr/>
          <a:lstStyle/>
          <a:p>
            <a:fld id="{8BA2FF6F-FEEF-4235-A332-D1B446A47BD9}" type="slidenum">
              <a:rPr lang="fr-FR" smtClean="0"/>
              <a:pPr/>
              <a:t>91</a:t>
            </a:fld>
            <a:endParaRPr lang="fr-F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1" descr="DSC00049.JPG"/>
          <p:cNvPicPr>
            <a:picLocks noChangeAspect="1"/>
          </p:cNvPicPr>
          <p:nvPr/>
        </p:nvPicPr>
        <p:blipFill>
          <a:blip r:embed="rId3" cstate="print"/>
          <a:srcRect/>
          <a:stretch>
            <a:fillRect/>
          </a:stretch>
        </p:blipFill>
        <p:spPr bwMode="auto">
          <a:xfrm>
            <a:off x="4714875" y="1143000"/>
            <a:ext cx="3606800" cy="4808538"/>
          </a:xfrm>
          <a:prstGeom prst="rect">
            <a:avLst/>
          </a:prstGeom>
          <a:noFill/>
          <a:ln w="9525">
            <a:noFill/>
            <a:miter lim="800000"/>
            <a:headEnd/>
            <a:tailEnd/>
          </a:ln>
        </p:spPr>
      </p:pic>
      <p:pic>
        <p:nvPicPr>
          <p:cNvPr id="40963" name="Image 2" descr="DSC00058.JPG"/>
          <p:cNvPicPr>
            <a:picLocks noChangeAspect="1"/>
          </p:cNvPicPr>
          <p:nvPr/>
        </p:nvPicPr>
        <p:blipFill>
          <a:blip r:embed="rId4" cstate="print"/>
          <a:srcRect/>
          <a:stretch>
            <a:fillRect/>
          </a:stretch>
        </p:blipFill>
        <p:spPr bwMode="auto">
          <a:xfrm>
            <a:off x="500063" y="1214438"/>
            <a:ext cx="3429000" cy="4572000"/>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200A8E1A-551E-4A33-8EE0-AC19010AB490}" type="slidenum">
              <a:rPr lang="fr-FR" smtClean="0"/>
              <a:pPr>
                <a:defRPr/>
              </a:pPr>
              <a:t>92</a:t>
            </a:fld>
            <a:endParaRPr lang="fr-FR"/>
          </a:p>
        </p:txBody>
      </p:sp>
      <p:sp>
        <p:nvSpPr>
          <p:cNvPr id="3" name="Espace réservé de la date 2">
            <a:extLst>
              <a:ext uri="{FF2B5EF4-FFF2-40B4-BE49-F238E27FC236}">
                <a16:creationId xmlns="" xmlns:a16="http://schemas.microsoft.com/office/drawing/2014/main" id="{EDBEC9D4-A208-4A49-AE2E-4279F6F8FF38}"/>
              </a:ext>
            </a:extLst>
          </p:cNvPr>
          <p:cNvSpPr>
            <a:spLocks noGrp="1"/>
          </p:cNvSpPr>
          <p:nvPr>
            <p:ph type="dt" sz="half" idx="10"/>
          </p:nvPr>
        </p:nvSpPr>
        <p:spPr/>
        <p:txBody>
          <a:bodyPr/>
          <a:lstStyle/>
          <a:p>
            <a:fld id="{3F80E0F8-01DA-4CDC-BE36-9235D74FC5DD}" type="datetime1">
              <a:rPr lang="fr-FR" smtClean="0"/>
              <a:t>24/10/2018</a:t>
            </a:fld>
            <a:endParaRPr lang="fr-F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4" descr="SP_A0206.jpg"/>
          <p:cNvPicPr>
            <a:picLocks noChangeAspect="1"/>
          </p:cNvPicPr>
          <p:nvPr/>
        </p:nvPicPr>
        <p:blipFill>
          <a:blip r:embed="rId3" cstate="print"/>
          <a:srcRect/>
          <a:stretch>
            <a:fillRect/>
          </a:stretch>
        </p:blipFill>
        <p:spPr bwMode="auto">
          <a:xfrm>
            <a:off x="928688" y="1714500"/>
            <a:ext cx="3392487" cy="4524375"/>
          </a:xfrm>
          <a:prstGeom prst="rect">
            <a:avLst/>
          </a:prstGeom>
          <a:noFill/>
          <a:ln w="9525">
            <a:noFill/>
            <a:miter lim="800000"/>
            <a:headEnd/>
            <a:tailEnd/>
          </a:ln>
        </p:spPr>
      </p:pic>
      <p:pic>
        <p:nvPicPr>
          <p:cNvPr id="41987" name="Image 5" descr="SP_A0209.jpg"/>
          <p:cNvPicPr>
            <a:picLocks noChangeAspect="1"/>
          </p:cNvPicPr>
          <p:nvPr/>
        </p:nvPicPr>
        <p:blipFill>
          <a:blip r:embed="rId4" cstate="print"/>
          <a:srcRect/>
          <a:stretch>
            <a:fillRect/>
          </a:stretch>
        </p:blipFill>
        <p:spPr bwMode="auto">
          <a:xfrm>
            <a:off x="4929188" y="2357438"/>
            <a:ext cx="3810000" cy="2857500"/>
          </a:xfrm>
          <a:prstGeom prst="rect">
            <a:avLst/>
          </a:prstGeom>
          <a:noFill/>
          <a:ln w="9525">
            <a:noFill/>
            <a:miter lim="800000"/>
            <a:headEnd/>
            <a:tailEnd/>
          </a:ln>
        </p:spPr>
      </p:pic>
      <p:sp>
        <p:nvSpPr>
          <p:cNvPr id="41988" name="Titre 3"/>
          <p:cNvSpPr>
            <a:spLocks noGrp="1"/>
          </p:cNvSpPr>
          <p:nvPr>
            <p:ph type="title"/>
          </p:nvPr>
        </p:nvSpPr>
        <p:spPr/>
        <p:txBody>
          <a:bodyPr/>
          <a:lstStyle/>
          <a:p>
            <a:r>
              <a:rPr lang="fr-FR" altLang="fr-FR"/>
              <a:t>Résultats !</a:t>
            </a:r>
          </a:p>
        </p:txBody>
      </p:sp>
      <p:sp>
        <p:nvSpPr>
          <p:cNvPr id="2" name="Espace réservé du numéro de diapositive 1"/>
          <p:cNvSpPr>
            <a:spLocks noGrp="1"/>
          </p:cNvSpPr>
          <p:nvPr>
            <p:ph type="sldNum" sz="quarter" idx="11"/>
          </p:nvPr>
        </p:nvSpPr>
        <p:spPr/>
        <p:txBody>
          <a:bodyPr/>
          <a:lstStyle/>
          <a:p>
            <a:pPr>
              <a:defRPr/>
            </a:pPr>
            <a:fld id="{628F9D70-F323-403D-B582-C43E03690075}" type="slidenum">
              <a:rPr lang="fr-FR" smtClean="0"/>
              <a:pPr>
                <a:defRPr/>
              </a:pPr>
              <a:t>93</a:t>
            </a:fld>
            <a:endParaRPr lang="fr-FR"/>
          </a:p>
        </p:txBody>
      </p:sp>
      <p:sp>
        <p:nvSpPr>
          <p:cNvPr id="3" name="ZoneTexte 2"/>
          <p:cNvSpPr txBox="1"/>
          <p:nvPr/>
        </p:nvSpPr>
        <p:spPr>
          <a:xfrm>
            <a:off x="4788024" y="5445224"/>
            <a:ext cx="3168352" cy="923330"/>
          </a:xfrm>
          <a:prstGeom prst="rect">
            <a:avLst/>
          </a:prstGeom>
          <a:noFill/>
        </p:spPr>
        <p:txBody>
          <a:bodyPr wrap="square" rtlCol="0">
            <a:spAutoFit/>
          </a:bodyPr>
          <a:lstStyle/>
          <a:p>
            <a:r>
              <a:rPr lang="fr-FR" dirty="0"/>
              <a:t>Elimination comme DID : Déchet Industriel Dangereux (voir FDS)</a:t>
            </a:r>
          </a:p>
        </p:txBody>
      </p:sp>
      <p:sp>
        <p:nvSpPr>
          <p:cNvPr id="4" name="Espace réservé de la date 3">
            <a:extLst>
              <a:ext uri="{FF2B5EF4-FFF2-40B4-BE49-F238E27FC236}">
                <a16:creationId xmlns="" xmlns:a16="http://schemas.microsoft.com/office/drawing/2014/main" id="{5A4E7770-691C-442E-A87D-FE5FD67A9032}"/>
              </a:ext>
            </a:extLst>
          </p:cNvPr>
          <p:cNvSpPr>
            <a:spLocks noGrp="1"/>
          </p:cNvSpPr>
          <p:nvPr>
            <p:ph type="dt" sz="half" idx="10"/>
          </p:nvPr>
        </p:nvSpPr>
        <p:spPr/>
        <p:txBody>
          <a:bodyPr/>
          <a:lstStyle/>
          <a:p>
            <a:fld id="{EFAA038C-D99F-4D02-B840-09FD7F6226DB}" type="datetime1">
              <a:rPr lang="fr-FR" smtClean="0"/>
              <a:t>24/10/2018</a:t>
            </a:fld>
            <a:endParaRPr lang="fr-F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457200" y="274638"/>
            <a:ext cx="8229600" cy="1143000"/>
          </a:xfrm>
        </p:spPr>
        <p:txBody>
          <a:bodyPr>
            <a:normAutofit/>
          </a:bodyPr>
          <a:lstStyle/>
          <a:p>
            <a:pPr eaLnBrk="1" hangingPunct="1"/>
            <a:r>
              <a:rPr lang="fr-FR" altLang="fr-FR" dirty="0"/>
              <a:t>C’est une autre « philosophie »</a:t>
            </a:r>
          </a:p>
        </p:txBody>
      </p:sp>
      <p:sp>
        <p:nvSpPr>
          <p:cNvPr id="43011" name="Espace réservé du contenu 2"/>
          <p:cNvSpPr>
            <a:spLocks noGrp="1"/>
          </p:cNvSpPr>
          <p:nvPr>
            <p:ph idx="1"/>
          </p:nvPr>
        </p:nvSpPr>
        <p:spPr>
          <a:xfrm>
            <a:off x="381000" y="1676400"/>
            <a:ext cx="8534400" cy="4921250"/>
          </a:xfrm>
        </p:spPr>
        <p:txBody>
          <a:bodyPr/>
          <a:lstStyle/>
          <a:p>
            <a:pPr eaLnBrk="1" hangingPunct="1"/>
            <a:r>
              <a:rPr lang="fr-FR" altLang="fr-FR" b="1" dirty="0"/>
              <a:t>Boîte appâtage classique :</a:t>
            </a:r>
          </a:p>
          <a:p>
            <a:pPr lvl="1" eaLnBrk="1" hangingPunct="1"/>
            <a:r>
              <a:rPr lang="fr-FR" altLang="fr-FR" dirty="0"/>
              <a:t>Sécurise le rongeur</a:t>
            </a:r>
          </a:p>
          <a:p>
            <a:pPr lvl="1" eaLnBrk="1" hangingPunct="1"/>
            <a:r>
              <a:rPr lang="fr-FR" altLang="fr-FR" dirty="0"/>
              <a:t>Le met en « situation de consommation »</a:t>
            </a:r>
          </a:p>
          <a:p>
            <a:pPr eaLnBrk="1" hangingPunct="1"/>
            <a:r>
              <a:rPr lang="fr-FR" altLang="fr-FR" b="1" dirty="0"/>
              <a:t>EKOMIL :</a:t>
            </a:r>
          </a:p>
          <a:p>
            <a:pPr lvl="1" eaLnBrk="1" hangingPunct="1"/>
            <a:r>
              <a:rPr lang="fr-FR" altLang="fr-FR" dirty="0"/>
              <a:t>Nourrit le rongeur</a:t>
            </a:r>
          </a:p>
          <a:p>
            <a:pPr lvl="2" eaLnBrk="1" hangingPunct="1"/>
            <a:r>
              <a:rPr lang="fr-FR" altLang="fr-FR" dirty="0"/>
              <a:t>Lui faire accepter appât (non empoisonné)</a:t>
            </a:r>
          </a:p>
          <a:p>
            <a:pPr eaLnBrk="1" hangingPunct="1"/>
            <a:r>
              <a:rPr lang="fr-FR" altLang="fr-FR" b="1" dirty="0"/>
              <a:t>Sur un espace déjà sécurisé :</a:t>
            </a:r>
          </a:p>
          <a:p>
            <a:pPr lvl="1" eaLnBrk="1" hangingPunct="1"/>
            <a:r>
              <a:rPr lang="fr-FR" altLang="fr-FR" dirty="0"/>
              <a:t>Déterminer cet emplacement</a:t>
            </a:r>
          </a:p>
          <a:p>
            <a:pPr lvl="1" eaLnBrk="1" hangingPunct="1"/>
            <a:r>
              <a:rPr lang="fr-FR" altLang="fr-FR" dirty="0"/>
              <a:t>Le créer ?</a:t>
            </a:r>
          </a:p>
          <a:p>
            <a:pPr lvl="1" eaLnBrk="1" hangingPunct="1"/>
            <a:endParaRPr lang="fr-FR" altLang="fr-FR" dirty="0"/>
          </a:p>
        </p:txBody>
      </p:sp>
      <p:sp>
        <p:nvSpPr>
          <p:cNvPr id="2" name="Espace réservé du numéro de diapositive 1"/>
          <p:cNvSpPr>
            <a:spLocks noGrp="1"/>
          </p:cNvSpPr>
          <p:nvPr>
            <p:ph type="sldNum" sz="quarter" idx="11"/>
          </p:nvPr>
        </p:nvSpPr>
        <p:spPr/>
        <p:txBody>
          <a:bodyPr/>
          <a:lstStyle/>
          <a:p>
            <a:pPr>
              <a:defRPr/>
            </a:pPr>
            <a:fld id="{818B3B7B-6176-4568-B56F-AA927EDD5C02}" type="slidenum">
              <a:rPr lang="fr-FR" smtClean="0"/>
              <a:pPr>
                <a:defRPr/>
              </a:pPr>
              <a:t>94</a:t>
            </a:fld>
            <a:endParaRPr lang="fr-FR"/>
          </a:p>
        </p:txBody>
      </p:sp>
      <p:sp>
        <p:nvSpPr>
          <p:cNvPr id="3" name="Espace réservé de la date 2">
            <a:extLst>
              <a:ext uri="{FF2B5EF4-FFF2-40B4-BE49-F238E27FC236}">
                <a16:creationId xmlns="" xmlns:a16="http://schemas.microsoft.com/office/drawing/2014/main" id="{7F3D8E65-418A-4D9B-9B10-B23CC6ADE84F}"/>
              </a:ext>
            </a:extLst>
          </p:cNvPr>
          <p:cNvSpPr>
            <a:spLocks noGrp="1"/>
          </p:cNvSpPr>
          <p:nvPr>
            <p:ph type="dt" sz="half" idx="10"/>
          </p:nvPr>
        </p:nvSpPr>
        <p:spPr/>
        <p:txBody>
          <a:bodyPr/>
          <a:lstStyle/>
          <a:p>
            <a:fld id="{841EEEF4-512C-4AB5-8132-222B33CBC506}" type="datetime1">
              <a:rPr lang="fr-FR" smtClean="0"/>
              <a:t>24/10/2018</a:t>
            </a:fld>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pic>
        <p:nvPicPr>
          <p:cNvPr id="1026" name="Picture 2" descr="C:\Users\Cécile Rault\Desktop\en attente\logoSAF.jpg"/>
          <p:cNvPicPr>
            <a:picLocks noChangeAspect="1" noChangeArrowheads="1"/>
          </p:cNvPicPr>
          <p:nvPr/>
        </p:nvPicPr>
        <p:blipFill>
          <a:blip r:embed="rId3" cstate="print"/>
          <a:srcRect/>
          <a:stretch>
            <a:fillRect/>
          </a:stretch>
        </p:blipFill>
        <p:spPr bwMode="auto">
          <a:xfrm>
            <a:off x="467544" y="116632"/>
            <a:ext cx="1215065" cy="1208611"/>
          </a:xfrm>
          <a:prstGeom prst="rect">
            <a:avLst/>
          </a:prstGeom>
          <a:noFill/>
        </p:spPr>
      </p:pic>
      <p:sp>
        <p:nvSpPr>
          <p:cNvPr id="7" name="Espace réservé du contenu 6"/>
          <p:cNvSpPr>
            <a:spLocks noGrp="1"/>
          </p:cNvSpPr>
          <p:nvPr>
            <p:ph idx="1"/>
          </p:nvPr>
        </p:nvSpPr>
        <p:spPr/>
        <p:txBody>
          <a:bodyPr/>
          <a:lstStyle/>
          <a:p>
            <a:endParaRPr lang="fr-FR"/>
          </a:p>
        </p:txBody>
      </p:sp>
      <p:sp>
        <p:nvSpPr>
          <p:cNvPr id="9" name="Rectangle 8"/>
          <p:cNvSpPr/>
          <p:nvPr/>
        </p:nvSpPr>
        <p:spPr>
          <a:xfrm>
            <a:off x="467544" y="1700808"/>
            <a:ext cx="8280920" cy="44644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7544" y="1700808"/>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95936" y="1700808"/>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100392" y="1772816"/>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67544" y="5733256"/>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3059832" y="3068960"/>
            <a:ext cx="3528392"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059832" y="5085184"/>
            <a:ext cx="3672408"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660232" y="3068960"/>
            <a:ext cx="0" cy="2016224"/>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051720" y="6309320"/>
            <a:ext cx="5400600" cy="369332"/>
          </a:xfrm>
          <a:prstGeom prst="rect">
            <a:avLst/>
          </a:prstGeom>
          <a:noFill/>
        </p:spPr>
        <p:txBody>
          <a:bodyPr wrap="square" rtlCol="0">
            <a:spAutoFit/>
          </a:bodyPr>
          <a:lstStyle/>
          <a:p>
            <a:r>
              <a:rPr lang="fr-FR" b="1" dirty="0"/>
              <a:t>Appâtage classique rats ( ligne de défense)</a:t>
            </a:r>
          </a:p>
        </p:txBody>
      </p:sp>
      <p:cxnSp>
        <p:nvCxnSpPr>
          <p:cNvPr id="29" name="Connecteur droit 28"/>
          <p:cNvCxnSpPr/>
          <p:nvPr/>
        </p:nvCxnSpPr>
        <p:spPr>
          <a:xfrm>
            <a:off x="3059832" y="3068960"/>
            <a:ext cx="0" cy="576064"/>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059832" y="4365104"/>
            <a:ext cx="0" cy="792088"/>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68144" y="4365104"/>
            <a:ext cx="792088"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5940152" y="4437112"/>
            <a:ext cx="648072" cy="369332"/>
          </a:xfrm>
          <a:prstGeom prst="rect">
            <a:avLst/>
          </a:prstGeom>
          <a:noFill/>
        </p:spPr>
        <p:txBody>
          <a:bodyPr wrap="square" rtlCol="0">
            <a:spAutoFit/>
          </a:bodyPr>
          <a:lstStyle/>
          <a:p>
            <a:r>
              <a:rPr lang="fr-FR" dirty="0"/>
              <a:t> LT</a:t>
            </a:r>
          </a:p>
        </p:txBody>
      </p:sp>
      <p:sp>
        <p:nvSpPr>
          <p:cNvPr id="38" name="Rectangle 37"/>
          <p:cNvSpPr/>
          <p:nvPr/>
        </p:nvSpPr>
        <p:spPr>
          <a:xfrm>
            <a:off x="5868144" y="4941168"/>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131840" y="335699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131840" y="443711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3347864"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6732240" y="3212976"/>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5868144" y="270892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6732240" y="4221088"/>
            <a:ext cx="2076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3707904" y="587727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8172400" y="587727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467544" y="3284984"/>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p:cNvCxnSpPr/>
          <p:nvPr/>
        </p:nvCxnSpPr>
        <p:spPr>
          <a:xfrm>
            <a:off x="4572000" y="1988840"/>
            <a:ext cx="345638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156176" y="1700808"/>
            <a:ext cx="792088" cy="369332"/>
          </a:xfrm>
          <a:prstGeom prst="rect">
            <a:avLst/>
          </a:prstGeom>
          <a:noFill/>
        </p:spPr>
        <p:txBody>
          <a:bodyPr wrap="square" rtlCol="0">
            <a:spAutoFit/>
          </a:bodyPr>
          <a:lstStyle/>
          <a:p>
            <a:r>
              <a:rPr lang="fr-FR" dirty="0"/>
              <a:t> 30 m</a:t>
            </a:r>
          </a:p>
        </p:txBody>
      </p:sp>
      <p:sp>
        <p:nvSpPr>
          <p:cNvPr id="56" name="ZoneTexte 55"/>
          <p:cNvSpPr txBox="1"/>
          <p:nvPr/>
        </p:nvSpPr>
        <p:spPr>
          <a:xfrm>
            <a:off x="4572000" y="2636912"/>
            <a:ext cx="792088" cy="369332"/>
          </a:xfrm>
          <a:prstGeom prst="rect">
            <a:avLst/>
          </a:prstGeom>
          <a:noFill/>
        </p:spPr>
        <p:txBody>
          <a:bodyPr wrap="square" rtlCol="0">
            <a:spAutoFit/>
          </a:bodyPr>
          <a:lstStyle/>
          <a:p>
            <a:r>
              <a:rPr lang="fr-FR" dirty="0"/>
              <a:t> 15 m</a:t>
            </a:r>
          </a:p>
        </p:txBody>
      </p:sp>
      <p:cxnSp>
        <p:nvCxnSpPr>
          <p:cNvPr id="57" name="Connecteur droit avec flèche 56"/>
          <p:cNvCxnSpPr>
            <a:stCxn id="41" idx="3"/>
            <a:endCxn id="43" idx="1"/>
          </p:cNvCxnSpPr>
          <p:nvPr/>
        </p:nvCxnSpPr>
        <p:spPr>
          <a:xfrm>
            <a:off x="3851920" y="2852936"/>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372200" y="3933056"/>
            <a:ext cx="3168352" cy="1440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7524328" y="3861048"/>
            <a:ext cx="792088" cy="369332"/>
          </a:xfrm>
          <a:prstGeom prst="rect">
            <a:avLst/>
          </a:prstGeom>
          <a:noFill/>
        </p:spPr>
        <p:txBody>
          <a:bodyPr wrap="square" rtlCol="0">
            <a:spAutoFit/>
          </a:bodyPr>
          <a:lstStyle/>
          <a:p>
            <a:r>
              <a:rPr lang="fr-FR" dirty="0"/>
              <a:t>GT</a:t>
            </a:r>
          </a:p>
        </p:txBody>
      </p:sp>
      <p:sp>
        <p:nvSpPr>
          <p:cNvPr id="62" name="Rectangle 61"/>
          <p:cNvSpPr/>
          <p:nvPr/>
        </p:nvSpPr>
        <p:spPr>
          <a:xfrm>
            <a:off x="8532440" y="3356992"/>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8748464" y="3861048"/>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7092280" y="3861048"/>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6012160" y="5157192"/>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3419872" y="508518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a:extLst>
              <a:ext uri="{FF2B5EF4-FFF2-40B4-BE49-F238E27FC236}">
                <a16:creationId xmlns="" xmlns:a16="http://schemas.microsoft.com/office/drawing/2014/main" id="{02C5DA3B-C241-4B8A-971B-9D3FAF113528}"/>
              </a:ext>
            </a:extLst>
          </p:cNvPr>
          <p:cNvSpPr>
            <a:spLocks noGrp="1"/>
          </p:cNvSpPr>
          <p:nvPr>
            <p:ph type="dt" sz="half" idx="10"/>
          </p:nvPr>
        </p:nvSpPr>
        <p:spPr/>
        <p:txBody>
          <a:bodyPr/>
          <a:lstStyle/>
          <a:p>
            <a:fld id="{375244E6-EC20-4975-AC95-24AC64DDEDB0}"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01CE607F-3567-48E3-8E37-A54B40E1CB75}"/>
              </a:ext>
            </a:extLst>
          </p:cNvPr>
          <p:cNvSpPr>
            <a:spLocks noGrp="1"/>
          </p:cNvSpPr>
          <p:nvPr>
            <p:ph type="sldNum" sz="quarter" idx="12"/>
          </p:nvPr>
        </p:nvSpPr>
        <p:spPr/>
        <p:txBody>
          <a:bodyPr/>
          <a:lstStyle/>
          <a:p>
            <a:fld id="{8BA2FF6F-FEEF-4235-A332-D1B446A47BD9}" type="slidenum">
              <a:rPr lang="fr-FR" smtClean="0"/>
              <a:pPr/>
              <a:t>95</a:t>
            </a:fld>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pic>
        <p:nvPicPr>
          <p:cNvPr id="1026" name="Picture 2" descr="C:\Users\Cécile Rault\Desktop\en attente\logoSAF.jpg"/>
          <p:cNvPicPr>
            <a:picLocks noChangeAspect="1" noChangeArrowheads="1"/>
          </p:cNvPicPr>
          <p:nvPr/>
        </p:nvPicPr>
        <p:blipFill>
          <a:blip r:embed="rId3" cstate="print"/>
          <a:srcRect/>
          <a:stretch>
            <a:fillRect/>
          </a:stretch>
        </p:blipFill>
        <p:spPr bwMode="auto">
          <a:xfrm>
            <a:off x="467544" y="116632"/>
            <a:ext cx="1215065" cy="1208611"/>
          </a:xfrm>
          <a:prstGeom prst="rect">
            <a:avLst/>
          </a:prstGeom>
          <a:noFill/>
        </p:spPr>
      </p:pic>
      <p:sp>
        <p:nvSpPr>
          <p:cNvPr id="7" name="Espace réservé du contenu 6"/>
          <p:cNvSpPr>
            <a:spLocks noGrp="1"/>
          </p:cNvSpPr>
          <p:nvPr>
            <p:ph idx="1"/>
          </p:nvPr>
        </p:nvSpPr>
        <p:spPr/>
        <p:txBody>
          <a:bodyPr/>
          <a:lstStyle/>
          <a:p>
            <a:endParaRPr lang="fr-FR"/>
          </a:p>
        </p:txBody>
      </p:sp>
      <p:sp>
        <p:nvSpPr>
          <p:cNvPr id="9" name="Rectangle 8"/>
          <p:cNvSpPr/>
          <p:nvPr/>
        </p:nvSpPr>
        <p:spPr>
          <a:xfrm>
            <a:off x="467544" y="1700808"/>
            <a:ext cx="8280920" cy="44644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3059832" y="3068960"/>
            <a:ext cx="3528392"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059832" y="5085184"/>
            <a:ext cx="3672408"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660232" y="3068960"/>
            <a:ext cx="0" cy="2016224"/>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051720" y="6309320"/>
            <a:ext cx="5400600" cy="369332"/>
          </a:xfrm>
          <a:prstGeom prst="rect">
            <a:avLst/>
          </a:prstGeom>
          <a:noFill/>
        </p:spPr>
        <p:txBody>
          <a:bodyPr wrap="square" rtlCol="0">
            <a:spAutoFit/>
          </a:bodyPr>
          <a:lstStyle/>
          <a:p>
            <a:r>
              <a:rPr lang="fr-FR" b="1" dirty="0"/>
              <a:t>CURATIF AVEC EKOMIL ou PIPER</a:t>
            </a:r>
          </a:p>
        </p:txBody>
      </p:sp>
      <p:cxnSp>
        <p:nvCxnSpPr>
          <p:cNvPr id="29" name="Connecteur droit 28"/>
          <p:cNvCxnSpPr/>
          <p:nvPr/>
        </p:nvCxnSpPr>
        <p:spPr>
          <a:xfrm>
            <a:off x="3059832" y="3068960"/>
            <a:ext cx="0" cy="576064"/>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059832" y="4365104"/>
            <a:ext cx="0" cy="792088"/>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68144" y="4365104"/>
            <a:ext cx="792088"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5940152" y="4437112"/>
            <a:ext cx="648072" cy="369332"/>
          </a:xfrm>
          <a:prstGeom prst="rect">
            <a:avLst/>
          </a:prstGeom>
          <a:noFill/>
        </p:spPr>
        <p:txBody>
          <a:bodyPr wrap="square" rtlCol="0">
            <a:spAutoFit/>
          </a:bodyPr>
          <a:lstStyle/>
          <a:p>
            <a:r>
              <a:rPr lang="fr-FR" dirty="0"/>
              <a:t> LT</a:t>
            </a:r>
          </a:p>
        </p:txBody>
      </p:sp>
      <p:sp>
        <p:nvSpPr>
          <p:cNvPr id="40" name="Rectangle 39"/>
          <p:cNvSpPr/>
          <p:nvPr/>
        </p:nvSpPr>
        <p:spPr>
          <a:xfrm>
            <a:off x="3131840" y="4437112"/>
            <a:ext cx="504056"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2987824" y="4005064"/>
            <a:ext cx="2016224" cy="369332"/>
          </a:xfrm>
          <a:prstGeom prst="rect">
            <a:avLst/>
          </a:prstGeom>
          <a:noFill/>
        </p:spPr>
        <p:txBody>
          <a:bodyPr wrap="square" rtlCol="0">
            <a:spAutoFit/>
          </a:bodyPr>
          <a:lstStyle/>
          <a:p>
            <a:r>
              <a:rPr lang="fr-FR" dirty="0"/>
              <a:t> </a:t>
            </a:r>
            <a:r>
              <a:rPr lang="fr-FR" dirty="0" err="1"/>
              <a:t>Ekomil</a:t>
            </a:r>
            <a:r>
              <a:rPr lang="fr-FR" dirty="0"/>
              <a:t>/ PIPER</a:t>
            </a:r>
          </a:p>
        </p:txBody>
      </p:sp>
      <p:sp>
        <p:nvSpPr>
          <p:cNvPr id="60" name="Rectangle 59"/>
          <p:cNvSpPr/>
          <p:nvPr/>
        </p:nvSpPr>
        <p:spPr>
          <a:xfrm>
            <a:off x="6372200" y="3933056"/>
            <a:ext cx="3168352" cy="1440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7524328" y="3861048"/>
            <a:ext cx="792088" cy="369332"/>
          </a:xfrm>
          <a:prstGeom prst="rect">
            <a:avLst/>
          </a:prstGeom>
          <a:noFill/>
        </p:spPr>
        <p:txBody>
          <a:bodyPr wrap="square" rtlCol="0">
            <a:spAutoFit/>
          </a:bodyPr>
          <a:lstStyle/>
          <a:p>
            <a:r>
              <a:rPr lang="fr-FR" dirty="0"/>
              <a:t>GT</a:t>
            </a:r>
          </a:p>
        </p:txBody>
      </p:sp>
      <p:sp>
        <p:nvSpPr>
          <p:cNvPr id="2" name="Espace réservé de la date 1">
            <a:extLst>
              <a:ext uri="{FF2B5EF4-FFF2-40B4-BE49-F238E27FC236}">
                <a16:creationId xmlns="" xmlns:a16="http://schemas.microsoft.com/office/drawing/2014/main" id="{F643EEAD-0117-4C3A-8797-D11E90BD5480}"/>
              </a:ext>
            </a:extLst>
          </p:cNvPr>
          <p:cNvSpPr>
            <a:spLocks noGrp="1"/>
          </p:cNvSpPr>
          <p:nvPr>
            <p:ph type="dt" sz="half" idx="10"/>
          </p:nvPr>
        </p:nvSpPr>
        <p:spPr/>
        <p:txBody>
          <a:bodyPr/>
          <a:lstStyle/>
          <a:p>
            <a:fld id="{59DD19B7-DBE6-4137-97A6-08A3610879C1}"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F908E3DB-0448-43CF-9ECC-F0F62A9B9009}"/>
              </a:ext>
            </a:extLst>
          </p:cNvPr>
          <p:cNvSpPr>
            <a:spLocks noGrp="1"/>
          </p:cNvSpPr>
          <p:nvPr>
            <p:ph type="sldNum" sz="quarter" idx="12"/>
          </p:nvPr>
        </p:nvSpPr>
        <p:spPr/>
        <p:txBody>
          <a:bodyPr/>
          <a:lstStyle/>
          <a:p>
            <a:fld id="{8BA2FF6F-FEEF-4235-A332-D1B446A47BD9}" type="slidenum">
              <a:rPr lang="fr-FR" smtClean="0"/>
              <a:pPr/>
              <a:t>96</a:t>
            </a:fld>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92500" lnSpcReduction="10000"/>
          </a:bodyPr>
          <a:lstStyle/>
          <a:p>
            <a:pPr>
              <a:buFont typeface="Wingdings" pitchFamily="2" charset="2"/>
              <a:buChar char="Ø"/>
            </a:pPr>
            <a:r>
              <a:rPr lang="fr-FR" dirty="0"/>
              <a:t> ULTRA son </a:t>
            </a:r>
          </a:p>
          <a:p>
            <a:pPr>
              <a:buFont typeface="Wingdings" pitchFamily="2" charset="2"/>
              <a:buChar char="§"/>
            </a:pPr>
            <a:r>
              <a:rPr lang="fr-FR" i="1" dirty="0"/>
              <a:t>Transducteur d’ultra son</a:t>
            </a:r>
            <a:r>
              <a:rPr lang="fr-FR" dirty="0"/>
              <a:t>: rats et souris</a:t>
            </a:r>
          </a:p>
          <a:p>
            <a:pPr>
              <a:buNone/>
            </a:pPr>
            <a:r>
              <a:rPr lang="fr-FR" dirty="0"/>
              <a:t> =&gt; protection de volumes et de passage </a:t>
            </a:r>
          </a:p>
          <a:p>
            <a:pPr>
              <a:buNone/>
            </a:pPr>
            <a:endParaRPr lang="fr-FR" dirty="0"/>
          </a:p>
          <a:p>
            <a:pPr>
              <a:buFont typeface="Wingdings" pitchFamily="2" charset="2"/>
              <a:buChar char="Ø"/>
            </a:pPr>
            <a:r>
              <a:rPr lang="fr-FR" dirty="0"/>
              <a:t>Vibration 16 000 hertz (douloureux </a:t>
            </a:r>
            <a:r>
              <a:rPr lang="fr-FR" dirty="0" err="1"/>
              <a:t>empeche</a:t>
            </a:r>
            <a:r>
              <a:rPr lang="fr-FR" dirty="0"/>
              <a:t> leur passage)</a:t>
            </a:r>
          </a:p>
          <a:p>
            <a:pPr>
              <a:buFont typeface="Wingdings" pitchFamily="2" charset="2"/>
              <a:buChar char="Ø"/>
            </a:pPr>
            <a:r>
              <a:rPr lang="fr-FR" dirty="0"/>
              <a:t>Positionnement extérieur rat; intérieur pour la souris</a:t>
            </a:r>
          </a:p>
          <a:p>
            <a:pPr>
              <a:buFont typeface="Wingdings" pitchFamily="2" charset="2"/>
              <a:buChar char="Ø"/>
            </a:pPr>
            <a:r>
              <a:rPr lang="fr-FR" dirty="0"/>
              <a:t>Abs obligatoire de nourriture </a:t>
            </a:r>
          </a:p>
          <a:p>
            <a:pPr>
              <a:buNone/>
            </a:pPr>
            <a:endParaRPr lang="fr-FR" dirty="0"/>
          </a:p>
          <a:p>
            <a:pPr>
              <a:buNone/>
            </a:pPr>
            <a:endParaRPr lang="fr-FR" dirty="0"/>
          </a:p>
          <a:p>
            <a:pPr>
              <a:buNone/>
            </a:pPr>
            <a:endParaRPr lang="fr-FR" dirty="0"/>
          </a:p>
          <a:p>
            <a:pPr>
              <a:buNone/>
            </a:pPr>
            <a:endParaRPr lang="fr-FR" dirty="0"/>
          </a:p>
        </p:txBody>
      </p:sp>
      <p:sp>
        <p:nvSpPr>
          <p:cNvPr id="2" name="Espace réservé de la date 1">
            <a:extLst>
              <a:ext uri="{FF2B5EF4-FFF2-40B4-BE49-F238E27FC236}">
                <a16:creationId xmlns="" xmlns:a16="http://schemas.microsoft.com/office/drawing/2014/main" id="{A9589727-0EA4-4160-B817-AFE08E4FE689}"/>
              </a:ext>
            </a:extLst>
          </p:cNvPr>
          <p:cNvSpPr>
            <a:spLocks noGrp="1"/>
          </p:cNvSpPr>
          <p:nvPr>
            <p:ph type="dt" sz="half" idx="10"/>
          </p:nvPr>
        </p:nvSpPr>
        <p:spPr/>
        <p:txBody>
          <a:bodyPr/>
          <a:lstStyle/>
          <a:p>
            <a:fld id="{8251CB80-F77A-4B54-BD0F-96F43D6E41F2}"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E6A13636-DE15-47F6-877A-078BD2BBCC16}"/>
              </a:ext>
            </a:extLst>
          </p:cNvPr>
          <p:cNvSpPr>
            <a:spLocks noGrp="1"/>
          </p:cNvSpPr>
          <p:nvPr>
            <p:ph type="sldNum" sz="quarter" idx="12"/>
          </p:nvPr>
        </p:nvSpPr>
        <p:spPr/>
        <p:txBody>
          <a:bodyPr/>
          <a:lstStyle/>
          <a:p>
            <a:fld id="{8BA2FF6F-FEEF-4235-A332-D1B446A47BD9}" type="slidenum">
              <a:rPr lang="fr-FR" smtClean="0"/>
              <a:pPr/>
              <a:t>97</a:t>
            </a:fld>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5"/>
          <p:cNvSpPr>
            <a:spLocks noGrp="1"/>
          </p:cNvSpPr>
          <p:nvPr>
            <p:ph type="title"/>
          </p:nvPr>
        </p:nvSpPr>
        <p:spPr>
          <a:xfrm>
            <a:off x="4140200" y="-458788"/>
            <a:ext cx="4775200" cy="5499101"/>
          </a:xfrm>
        </p:spPr>
        <p:txBody>
          <a:bodyPr/>
          <a:lstStyle/>
          <a:p>
            <a:r>
              <a:rPr lang="fr-FR" altLang="fr-FR" dirty="0"/>
              <a:t>Action</a:t>
            </a:r>
            <a:br>
              <a:rPr lang="fr-FR" altLang="fr-FR" dirty="0"/>
            </a:br>
            <a:r>
              <a:rPr lang="fr-FR" altLang="fr-FR" dirty="0"/>
              <a:t>des</a:t>
            </a:r>
            <a:br>
              <a:rPr lang="fr-FR" altLang="fr-FR" dirty="0"/>
            </a:br>
            <a:r>
              <a:rPr lang="fr-FR" altLang="fr-FR" dirty="0"/>
              <a:t>ondes sonores </a:t>
            </a:r>
            <a:br>
              <a:rPr lang="fr-FR" altLang="fr-FR" dirty="0"/>
            </a:br>
            <a:r>
              <a:rPr lang="fr-FR" altLang="fr-FR" dirty="0"/>
              <a:t>sur l’ouïe</a:t>
            </a:r>
            <a:br>
              <a:rPr lang="fr-FR" altLang="fr-FR" dirty="0"/>
            </a:br>
            <a:r>
              <a:rPr lang="fr-FR" altLang="fr-FR" dirty="0"/>
              <a:t>des rongeurs</a:t>
            </a:r>
          </a:p>
        </p:txBody>
      </p:sp>
      <p:pic>
        <p:nvPicPr>
          <p:cNvPr id="8" name="Image 7" descr="Effet des ultrasons.jpg"/>
          <p:cNvPicPr>
            <a:picLocks noChangeAspect="1"/>
          </p:cNvPicPr>
          <p:nvPr/>
        </p:nvPicPr>
        <p:blipFill>
          <a:blip r:embed="rId3" cstate="print"/>
          <a:srcRect/>
          <a:stretch>
            <a:fillRect/>
          </a:stretch>
        </p:blipFill>
        <p:spPr bwMode="auto">
          <a:xfrm>
            <a:off x="287338" y="692150"/>
            <a:ext cx="3708400" cy="5341938"/>
          </a:xfrm>
          <a:prstGeom prst="rect">
            <a:avLst/>
          </a:prstGeom>
          <a:noFill/>
          <a:ln w="9525">
            <a:noFill/>
            <a:miter lim="800000"/>
            <a:headEnd/>
            <a:tailEnd/>
          </a:ln>
        </p:spPr>
      </p:pic>
      <p:sp>
        <p:nvSpPr>
          <p:cNvPr id="9" name="Étoile à 8 branches 8"/>
          <p:cNvSpPr>
            <a:spLocks noChangeArrowheads="1"/>
          </p:cNvSpPr>
          <p:nvPr/>
        </p:nvSpPr>
        <p:spPr bwMode="auto">
          <a:xfrm>
            <a:off x="863600" y="642938"/>
            <a:ext cx="411163" cy="338137"/>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 1</a:t>
            </a:r>
          </a:p>
        </p:txBody>
      </p:sp>
      <p:sp>
        <p:nvSpPr>
          <p:cNvPr id="10" name="Étoile à 8 branches 9"/>
          <p:cNvSpPr>
            <a:spLocks noChangeArrowheads="1"/>
          </p:cNvSpPr>
          <p:nvPr/>
        </p:nvSpPr>
        <p:spPr bwMode="auto">
          <a:xfrm>
            <a:off x="2879725" y="620713"/>
            <a:ext cx="411163" cy="338137"/>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 2</a:t>
            </a:r>
          </a:p>
        </p:txBody>
      </p:sp>
      <p:sp>
        <p:nvSpPr>
          <p:cNvPr id="11" name="Étoile à 8 branches 10"/>
          <p:cNvSpPr>
            <a:spLocks noChangeArrowheads="1"/>
          </p:cNvSpPr>
          <p:nvPr/>
        </p:nvSpPr>
        <p:spPr bwMode="auto">
          <a:xfrm>
            <a:off x="863600" y="1866900"/>
            <a:ext cx="411163" cy="338138"/>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 3</a:t>
            </a:r>
          </a:p>
        </p:txBody>
      </p:sp>
      <p:sp>
        <p:nvSpPr>
          <p:cNvPr id="12" name="Étoile à 8 branches 11"/>
          <p:cNvSpPr>
            <a:spLocks noChangeArrowheads="1"/>
          </p:cNvSpPr>
          <p:nvPr/>
        </p:nvSpPr>
        <p:spPr bwMode="auto">
          <a:xfrm>
            <a:off x="2879725" y="1844675"/>
            <a:ext cx="411163" cy="338138"/>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4</a:t>
            </a:r>
          </a:p>
        </p:txBody>
      </p:sp>
      <p:sp>
        <p:nvSpPr>
          <p:cNvPr id="13" name="Étoile à 8 branches 12"/>
          <p:cNvSpPr>
            <a:spLocks noChangeArrowheads="1"/>
          </p:cNvSpPr>
          <p:nvPr/>
        </p:nvSpPr>
        <p:spPr bwMode="auto">
          <a:xfrm>
            <a:off x="792163" y="3284538"/>
            <a:ext cx="409575" cy="338137"/>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 5</a:t>
            </a:r>
          </a:p>
        </p:txBody>
      </p:sp>
      <p:sp>
        <p:nvSpPr>
          <p:cNvPr id="14" name="Étoile à 8 branches 13"/>
          <p:cNvSpPr>
            <a:spLocks noChangeArrowheads="1"/>
          </p:cNvSpPr>
          <p:nvPr/>
        </p:nvSpPr>
        <p:spPr bwMode="auto">
          <a:xfrm>
            <a:off x="2808288" y="3284538"/>
            <a:ext cx="409575" cy="338137"/>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6</a:t>
            </a:r>
          </a:p>
        </p:txBody>
      </p:sp>
      <p:sp>
        <p:nvSpPr>
          <p:cNvPr id="15" name="Étoile à 8 branches 14"/>
          <p:cNvSpPr>
            <a:spLocks noChangeArrowheads="1"/>
          </p:cNvSpPr>
          <p:nvPr/>
        </p:nvSpPr>
        <p:spPr bwMode="auto">
          <a:xfrm>
            <a:off x="792163" y="4652963"/>
            <a:ext cx="409575" cy="338137"/>
          </a:xfrm>
          <a:prstGeom prst="star8">
            <a:avLst>
              <a:gd name="adj" fmla="val 37500"/>
            </a:avLst>
          </a:prstGeom>
          <a:solidFill>
            <a:schemeClr val="accent1"/>
          </a:solidFill>
          <a:ln w="9525" algn="ctr">
            <a:solidFill>
              <a:schemeClr val="tx1"/>
            </a:solidFill>
            <a:miter lim="800000"/>
            <a:headEnd/>
            <a:tailEnd/>
          </a:ln>
        </p:spPr>
        <p:txBody>
          <a:bodyPr wrap="none"/>
          <a:lstStyle/>
          <a:p>
            <a:r>
              <a:rPr lang="fr-FR" altLang="fr-FR" sz="1400" b="1">
                <a:solidFill>
                  <a:srgbClr val="000000"/>
                </a:solidFill>
                <a:latin typeface="Times New Roman" pitchFamily="18" charset="0"/>
                <a:cs typeface="Arial" charset="0"/>
              </a:rPr>
              <a:t> 7</a:t>
            </a:r>
          </a:p>
        </p:txBody>
      </p:sp>
      <p:pic>
        <p:nvPicPr>
          <p:cNvPr id="16" name="Image 15" descr="Animals 2164.gif"/>
          <p:cNvPicPr>
            <a:picLocks noChangeAspect="1"/>
          </p:cNvPicPr>
          <p:nvPr/>
        </p:nvPicPr>
        <p:blipFill>
          <a:blip r:embed="rId4" cstate="print"/>
          <a:srcRect/>
          <a:stretch>
            <a:fillRect/>
          </a:stretch>
        </p:blipFill>
        <p:spPr bwMode="auto">
          <a:xfrm>
            <a:off x="5292725" y="4508500"/>
            <a:ext cx="2479675" cy="949325"/>
          </a:xfrm>
          <a:prstGeom prst="rect">
            <a:avLst/>
          </a:prstGeom>
          <a:noFill/>
          <a:ln w="9525">
            <a:noFill/>
            <a:miter lim="800000"/>
            <a:headEnd/>
            <a:tailEnd/>
          </a:ln>
        </p:spPr>
      </p:pic>
      <p:sp>
        <p:nvSpPr>
          <p:cNvPr id="2" name="Espace réservé du numéro de diapositive 1"/>
          <p:cNvSpPr>
            <a:spLocks noGrp="1"/>
          </p:cNvSpPr>
          <p:nvPr>
            <p:ph type="sldNum" sz="quarter" idx="11"/>
          </p:nvPr>
        </p:nvSpPr>
        <p:spPr/>
        <p:txBody>
          <a:bodyPr/>
          <a:lstStyle/>
          <a:p>
            <a:pPr>
              <a:defRPr/>
            </a:pPr>
            <a:fld id="{E98942E1-7963-4A81-BE6E-1A89ECB0310E}" type="slidenum">
              <a:rPr lang="fr-FR" smtClean="0"/>
              <a:pPr>
                <a:defRPr/>
              </a:pPr>
              <a:t>98</a:t>
            </a:fld>
            <a:endParaRPr lang="fr-FR"/>
          </a:p>
        </p:txBody>
      </p:sp>
      <p:sp>
        <p:nvSpPr>
          <p:cNvPr id="3" name="Espace réservé de la date 2">
            <a:extLst>
              <a:ext uri="{FF2B5EF4-FFF2-40B4-BE49-F238E27FC236}">
                <a16:creationId xmlns="" xmlns:a16="http://schemas.microsoft.com/office/drawing/2014/main" id="{BDA7A23A-1A67-4A0D-BFB6-43A6CD628150}"/>
              </a:ext>
            </a:extLst>
          </p:cNvPr>
          <p:cNvSpPr>
            <a:spLocks noGrp="1"/>
          </p:cNvSpPr>
          <p:nvPr>
            <p:ph type="dt" sz="half" idx="10"/>
          </p:nvPr>
        </p:nvSpPr>
        <p:spPr/>
        <p:txBody>
          <a:bodyPr/>
          <a:lstStyle/>
          <a:p>
            <a:fld id="{052F7100-1CB0-40C3-9166-8D2EE18D4C8E}" type="datetime1">
              <a:rPr lang="fr-FR" smtClean="0"/>
              <a:t>24/10/2018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63" presetClass="path" presetSubtype="0" accel="50000" decel="50000" fill="hold" nodeType="afterEffect">
                                  <p:stCondLst>
                                    <p:cond delay="0"/>
                                  </p:stCondLst>
                                  <p:childTnLst>
                                    <p:animMotion origin="layout" path="M 0.11632 -0.00601 L 0.45469 -3.46821E-7 " pathEditMode="relative" rAng="0" ptsTypes="AA">
                                      <p:cBhvr>
                                        <p:cTn id="45" dur="500" fill="hold"/>
                                        <p:tgtEl>
                                          <p:spTgt spid="16"/>
                                        </p:tgtEl>
                                        <p:attrNameLst>
                                          <p:attrName>ppt_x</p:attrName>
                                          <p:attrName>ppt_y</p:attrName>
                                        </p:attrNameLst>
                                      </p:cBhvr>
                                      <p:rCtr x="16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143000"/>
          </a:xfrm>
        </p:spPr>
        <p:txBody>
          <a:bodyPr>
            <a:normAutofit/>
          </a:bodyPr>
          <a:lstStyle/>
          <a:p>
            <a:r>
              <a:rPr lang="fr-FR" dirty="0"/>
              <a:t>LUTTE NON CHIMIQUE</a:t>
            </a:r>
          </a:p>
        </p:txBody>
      </p:sp>
      <p:sp>
        <p:nvSpPr>
          <p:cNvPr id="8" name="Espace réservé du contenu 7"/>
          <p:cNvSpPr>
            <a:spLocks noGrp="1"/>
          </p:cNvSpPr>
          <p:nvPr>
            <p:ph idx="1"/>
          </p:nvPr>
        </p:nvSpPr>
        <p:spPr/>
        <p:txBody>
          <a:bodyPr>
            <a:normAutofit fontScale="92500" lnSpcReduction="20000"/>
          </a:bodyPr>
          <a:lstStyle/>
          <a:p>
            <a:pPr>
              <a:buFont typeface="Wingdings" pitchFamily="2" charset="2"/>
              <a:buChar char="Ø"/>
            </a:pPr>
            <a:r>
              <a:rPr lang="fr-FR" dirty="0" err="1"/>
              <a:t>INFRAsons</a:t>
            </a:r>
            <a:endParaRPr lang="fr-FR" dirty="0"/>
          </a:p>
          <a:p>
            <a:pPr>
              <a:buFont typeface="Wingdings" pitchFamily="2" charset="2"/>
              <a:buChar char="§"/>
            </a:pPr>
            <a:r>
              <a:rPr lang="fr-FR" dirty="0"/>
              <a:t>Générateur d’infrasons: rats</a:t>
            </a:r>
          </a:p>
          <a:p>
            <a:pPr>
              <a:buNone/>
            </a:pPr>
            <a:r>
              <a:rPr lang="fr-FR" dirty="0"/>
              <a:t>=&gt; perturbent les pistes donc les déplacements des rongeurs</a:t>
            </a:r>
          </a:p>
          <a:p>
            <a:pPr>
              <a:buFont typeface="Symbol" pitchFamily="18" charset="2"/>
              <a:buChar char="Þ"/>
            </a:pPr>
            <a:r>
              <a:rPr lang="fr-FR" dirty="0"/>
              <a:t>Empêche la nidification</a:t>
            </a:r>
          </a:p>
          <a:p>
            <a:pPr>
              <a:buFont typeface="Wingdings" pitchFamily="2" charset="2"/>
              <a:buChar char="Ø"/>
            </a:pPr>
            <a:r>
              <a:rPr lang="fr-FR" dirty="0"/>
              <a:t>Vibration 120 hertz (imite secousses sismique)</a:t>
            </a:r>
          </a:p>
          <a:p>
            <a:pPr>
              <a:buFont typeface="Wingdings" pitchFamily="2" charset="2"/>
              <a:buChar char="Ø"/>
            </a:pPr>
            <a:r>
              <a:rPr lang="fr-FR" dirty="0"/>
              <a:t>Agit sur l’hypersensibilité tactile des rats (vibrisses)</a:t>
            </a:r>
          </a:p>
          <a:p>
            <a:pPr>
              <a:buFont typeface="Wingdings" pitchFamily="2" charset="2"/>
              <a:buChar char="Ø"/>
            </a:pPr>
            <a:endParaRPr lang="fr-FR" dirty="0"/>
          </a:p>
          <a:p>
            <a:pPr>
              <a:buFont typeface="Wingdings" pitchFamily="2" charset="2"/>
              <a:buChar char="Ø"/>
            </a:pPr>
            <a:r>
              <a:rPr lang="fr-FR" sz="2600" i="1" dirty="0"/>
              <a:t>Nota: joint de dilatation bloque le signal</a:t>
            </a:r>
          </a:p>
          <a:p>
            <a:pPr>
              <a:buFont typeface="Wingdings" pitchFamily="2" charset="2"/>
              <a:buChar char="Ø"/>
            </a:pPr>
            <a:endParaRPr lang="fr-FR" dirty="0"/>
          </a:p>
          <a:p>
            <a:pPr>
              <a:buNone/>
            </a:pPr>
            <a:endParaRPr lang="fr-FR" dirty="0"/>
          </a:p>
          <a:p>
            <a:pPr>
              <a:buNone/>
            </a:pPr>
            <a:endParaRPr lang="fr-FR" dirty="0"/>
          </a:p>
          <a:p>
            <a:pPr>
              <a:buNone/>
            </a:pPr>
            <a:endParaRPr lang="fr-FR" dirty="0"/>
          </a:p>
          <a:p>
            <a:pPr>
              <a:buNone/>
            </a:pPr>
            <a:endParaRPr lang="fr-FR" dirty="0"/>
          </a:p>
        </p:txBody>
      </p:sp>
      <p:pic>
        <p:nvPicPr>
          <p:cNvPr id="5" name="Picture 2" descr="BLACK TERRIER POUR CONNECTION AVEC BT16"/>
          <p:cNvPicPr>
            <a:picLocks noChangeAspect="1" noChangeArrowheads="1"/>
          </p:cNvPicPr>
          <p:nvPr/>
        </p:nvPicPr>
        <p:blipFill>
          <a:blip r:embed="rId3" cstate="print"/>
          <a:srcRect/>
          <a:stretch>
            <a:fillRect/>
          </a:stretch>
        </p:blipFill>
        <p:spPr bwMode="auto">
          <a:xfrm>
            <a:off x="7443193" y="404664"/>
            <a:ext cx="1512167" cy="1512168"/>
          </a:xfrm>
          <a:prstGeom prst="rect">
            <a:avLst/>
          </a:prstGeom>
          <a:noFill/>
        </p:spPr>
      </p:pic>
      <p:sp>
        <p:nvSpPr>
          <p:cNvPr id="2" name="Espace réservé de la date 1">
            <a:extLst>
              <a:ext uri="{FF2B5EF4-FFF2-40B4-BE49-F238E27FC236}">
                <a16:creationId xmlns="" xmlns:a16="http://schemas.microsoft.com/office/drawing/2014/main" id="{F46A3D41-8EBC-4F50-8203-CBE03E14D07E}"/>
              </a:ext>
            </a:extLst>
          </p:cNvPr>
          <p:cNvSpPr>
            <a:spLocks noGrp="1"/>
          </p:cNvSpPr>
          <p:nvPr>
            <p:ph type="dt" sz="half" idx="10"/>
          </p:nvPr>
        </p:nvSpPr>
        <p:spPr/>
        <p:txBody>
          <a:bodyPr/>
          <a:lstStyle/>
          <a:p>
            <a:fld id="{65073415-65F5-434C-A169-A7A205102176}" type="datetime1">
              <a:rPr lang="fr-FR" smtClean="0"/>
              <a:t>24/10/2018</a:t>
            </a:fld>
            <a:endParaRPr lang="fr-FR" dirty="0"/>
          </a:p>
        </p:txBody>
      </p:sp>
      <p:sp>
        <p:nvSpPr>
          <p:cNvPr id="3" name="Espace réservé du numéro de diapositive 2">
            <a:extLst>
              <a:ext uri="{FF2B5EF4-FFF2-40B4-BE49-F238E27FC236}">
                <a16:creationId xmlns="" xmlns:a16="http://schemas.microsoft.com/office/drawing/2014/main" id="{CFC91A46-21FF-4E40-8114-1DB7A273D1D8}"/>
              </a:ext>
            </a:extLst>
          </p:cNvPr>
          <p:cNvSpPr>
            <a:spLocks noGrp="1"/>
          </p:cNvSpPr>
          <p:nvPr>
            <p:ph type="sldNum" sz="quarter" idx="12"/>
          </p:nvPr>
        </p:nvSpPr>
        <p:spPr/>
        <p:txBody>
          <a:bodyPr/>
          <a:lstStyle/>
          <a:p>
            <a:fld id="{8BA2FF6F-FEEF-4235-A332-D1B446A47BD9}" type="slidenum">
              <a:rPr lang="fr-FR" smtClean="0"/>
              <a:pPr/>
              <a:t>99</a:t>
            </a:fld>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9937</TotalTime>
  <Words>5871</Words>
  <Application>Microsoft Office PowerPoint</Application>
  <PresentationFormat>Affichage à l'écran (4:3)</PresentationFormat>
  <Paragraphs>1376</Paragraphs>
  <Slides>112</Slides>
  <Notes>41</Notes>
  <HiddenSlides>20</HiddenSlides>
  <MMClips>0</MMClips>
  <ScaleCrop>false</ScaleCrop>
  <HeadingPairs>
    <vt:vector size="8" baseType="variant">
      <vt:variant>
        <vt:lpstr>Polices utilisées</vt:lpstr>
      </vt:variant>
      <vt:variant>
        <vt:i4>13</vt:i4>
      </vt:variant>
      <vt:variant>
        <vt:lpstr>Thème</vt:lpstr>
      </vt:variant>
      <vt:variant>
        <vt:i4>3</vt:i4>
      </vt:variant>
      <vt:variant>
        <vt:lpstr>Serveurs OLE incorporés</vt:lpstr>
      </vt:variant>
      <vt:variant>
        <vt:i4>1</vt:i4>
      </vt:variant>
      <vt:variant>
        <vt:lpstr>Titres des diapositives</vt:lpstr>
      </vt:variant>
      <vt:variant>
        <vt:i4>112</vt:i4>
      </vt:variant>
    </vt:vector>
  </HeadingPairs>
  <TitlesOfParts>
    <vt:vector size="129" baseType="lpstr">
      <vt:lpstr>ＭＳ Ｐゴシック</vt:lpstr>
      <vt:lpstr>Arial</vt:lpstr>
      <vt:lpstr>ArialMT</vt:lpstr>
      <vt:lpstr>BankGothic Md BT</vt:lpstr>
      <vt:lpstr>Calibri</vt:lpstr>
      <vt:lpstr>Calibri Light</vt:lpstr>
      <vt:lpstr>Stone</vt:lpstr>
      <vt:lpstr>Symbol</vt:lpstr>
      <vt:lpstr>Times New Roman</vt:lpstr>
      <vt:lpstr>Trebuchet MS</vt:lpstr>
      <vt:lpstr>Verdana</vt:lpstr>
      <vt:lpstr>Wingdings</vt:lpstr>
      <vt:lpstr>Wingdings 2</vt:lpstr>
      <vt:lpstr>Thème Office</vt:lpstr>
      <vt:lpstr>1_Conception personnalisée</vt:lpstr>
      <vt:lpstr>Conception personnalisée</vt:lpstr>
      <vt:lpstr>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anticoagulants principalement utilisés dans le contrôle des  rongeurs pour leurs caractéristiques chimiques   - remise en cause de l’utilisation de ces composés pour les  intoxications qu’on leur attribue   - confusion entre anticoagulants thérapeutiques et  anticoagulants  rodenticides dans les cas d’intoxication chez l’homme (familles  différentes)   - Qu’en est il réellement des intoxications par anticoagulants  rodonticides ?   - Comment ces intoxications peuvent être évitées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LUTTE NON CHIMIQUE</vt:lpstr>
      <vt:lpstr>Plaques de glu</vt:lpstr>
      <vt:lpstr>Différentes sortes</vt:lpstr>
      <vt:lpstr>Milieux humides</vt:lpstr>
      <vt:lpstr>Utilisation des plaques</vt:lpstr>
      <vt:lpstr>Positionnement des plaques</vt:lpstr>
      <vt:lpstr>Réaction du rongeur ?</vt:lpstr>
      <vt:lpstr>Solution</vt:lpstr>
      <vt:lpstr>LUTTE NON CHIMIQUE</vt:lpstr>
      <vt:lpstr>LUTTE NON CHIMIQUE</vt:lpstr>
      <vt:lpstr>LUTTE NON CHIMIQUE</vt:lpstr>
      <vt:lpstr>Piège non appâté ? Si piste obligée !</vt:lpstr>
      <vt:lpstr>Si piste non obligée ?</vt:lpstr>
      <vt:lpstr>Appâts « naturels »</vt:lpstr>
      <vt:lpstr>Pour information comportementale</vt:lpstr>
      <vt:lpstr>Présentation PowerPoint</vt:lpstr>
      <vt:lpstr>LUTTE NON CHIMIQUE</vt:lpstr>
      <vt:lpstr>LUTTE NON CHIMIQUE</vt:lpstr>
      <vt:lpstr>Pièges à capture</vt:lpstr>
      <vt:lpstr>Pièges non mortels</vt:lpstr>
      <vt:lpstr>LUTTE NON CHIMIQUE</vt:lpstr>
      <vt:lpstr>LUTTE NON CHIMIQUE</vt:lpstr>
      <vt:lpstr>LUTTE NON CHIMIQUE</vt:lpstr>
      <vt:lpstr>LUTTE NON CHIMIQUE</vt:lpstr>
      <vt:lpstr>Présentation PowerPoint</vt:lpstr>
      <vt:lpstr>Résultats !</vt:lpstr>
      <vt:lpstr>C’est une autre « philosophie »</vt:lpstr>
      <vt:lpstr>LUTTE NON CHIMIQUE</vt:lpstr>
      <vt:lpstr>LUTTE NON CHIMIQUE</vt:lpstr>
      <vt:lpstr>LUTTE NON CHIMIQUE</vt:lpstr>
      <vt:lpstr>Action des ondes sonores  sur l’ouïe des rongeurs</vt:lpstr>
      <vt:lpstr>LUTTE NON CHIMIQUE</vt:lpstr>
      <vt:lpstr>LUTTE NON CHIMIQUE</vt:lpstr>
      <vt:lpstr>LUTTE NON CHIMIQUE</vt:lpstr>
      <vt:lpstr>LUTTE NON CHIMIQUE</vt:lpstr>
      <vt:lpstr>LUTTE NON CHIMIQUE</vt:lpstr>
      <vt:lpstr>LUTTE NON CHIMIQUE</vt:lpstr>
      <vt:lpstr>CADRE REGLEMENTAIRE</vt:lpstr>
      <vt:lpstr>DISTRIBUTION AUX PARTICULIERS</vt:lpstr>
      <vt:lpstr>DISTRIBUTION AUX PARTICULIERS</vt:lpstr>
      <vt:lpstr>MISE EN PLACE APPAT en INTERNE</vt:lpstr>
      <vt:lpstr>MISE EN PLACE APPAT en INTERNE</vt:lpstr>
      <vt:lpstr>MISE EN PLACE APPAT en INTERNE</vt:lpstr>
      <vt:lpstr>MISE EN PLACE APPAT en INTERNE (bâtiments communaux)</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BIOCIDES</dc:title>
  <dc:creator>Cécile Rault</dc:creator>
  <cp:lastModifiedBy>GILLES BESNARD</cp:lastModifiedBy>
  <cp:revision>222</cp:revision>
  <dcterms:created xsi:type="dcterms:W3CDTF">2014-04-17T14:14:35Z</dcterms:created>
  <dcterms:modified xsi:type="dcterms:W3CDTF">2018-10-24T13:41:00Z</dcterms:modified>
</cp:coreProperties>
</file>